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98" r:id="rId3"/>
    <p:sldId id="299" r:id="rId4"/>
    <p:sldId id="321" r:id="rId5"/>
    <p:sldId id="270" r:id="rId6"/>
    <p:sldId id="300" r:id="rId7"/>
    <p:sldId id="309" r:id="rId8"/>
    <p:sldId id="324" r:id="rId9"/>
    <p:sldId id="301" r:id="rId10"/>
    <p:sldId id="308" r:id="rId11"/>
    <p:sldId id="327" r:id="rId12"/>
    <p:sldId id="296" r:id="rId13"/>
    <p:sldId id="302" r:id="rId14"/>
    <p:sldId id="306" r:id="rId15"/>
    <p:sldId id="307" r:id="rId16"/>
    <p:sldId id="303" r:id="rId17"/>
    <p:sldId id="317" r:id="rId18"/>
    <p:sldId id="311" r:id="rId19"/>
    <p:sldId id="297" r:id="rId20"/>
    <p:sldId id="315" r:id="rId21"/>
    <p:sldId id="318" r:id="rId22"/>
    <p:sldId id="316" r:id="rId23"/>
    <p:sldId id="310" r:id="rId24"/>
    <p:sldId id="312" r:id="rId25"/>
    <p:sldId id="313" r:id="rId26"/>
    <p:sldId id="323" r:id="rId27"/>
    <p:sldId id="320" r:id="rId28"/>
    <p:sldId id="325" r:id="rId29"/>
    <p:sldId id="326" r:id="rId30"/>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9" d="100"/>
          <a:sy n="109" d="100"/>
        </p:scale>
        <p:origin x="9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07" tIns="47104" rIns="94207" bIns="47104"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07" tIns="47104" rIns="94207" bIns="47104" rtlCol="0"/>
          <a:lstStyle>
            <a:lvl1pPr algn="r">
              <a:defRPr sz="1200"/>
            </a:lvl1pPr>
          </a:lstStyle>
          <a:p>
            <a:fld id="{D94C25EE-4EB5-45C1-A23A-2669358417B2}" type="datetimeFigureOut">
              <a:rPr lang="en-US" smtClean="0"/>
              <a:pPr/>
              <a:t>12/5/2016</a:t>
            </a:fld>
            <a:endParaRPr lang="en-US"/>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4207" tIns="47104" rIns="94207" bIns="4710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07" tIns="47104" rIns="94207" bIns="4710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07" tIns="47104" rIns="94207" bIns="4710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07" tIns="47104" rIns="94207" bIns="47104" rtlCol="0" anchor="b"/>
          <a:lstStyle>
            <a:lvl1pPr algn="r">
              <a:defRPr sz="1200"/>
            </a:lvl1pPr>
          </a:lstStyle>
          <a:p>
            <a:fld id="{8BA38604-1F47-41D7-8434-C0846A6F34E5}" type="slidenum">
              <a:rPr lang="en-US" smtClean="0"/>
              <a:pPr/>
              <a:t>‹#›</a:t>
            </a:fld>
            <a:endParaRPr lang="en-US"/>
          </a:p>
        </p:txBody>
      </p:sp>
    </p:spTree>
    <p:extLst>
      <p:ext uri="{BB962C8B-B14F-4D97-AF65-F5344CB8AC3E}">
        <p14:creationId xmlns:p14="http://schemas.microsoft.com/office/powerpoint/2010/main" val="87846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1</a:t>
            </a:fld>
            <a:endParaRPr lang="en-US"/>
          </a:p>
        </p:txBody>
      </p:sp>
    </p:spTree>
    <p:extLst>
      <p:ext uri="{BB962C8B-B14F-4D97-AF65-F5344CB8AC3E}">
        <p14:creationId xmlns:p14="http://schemas.microsoft.com/office/powerpoint/2010/main" val="45711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10</a:t>
            </a:fld>
            <a:endParaRPr lang="en-US"/>
          </a:p>
        </p:txBody>
      </p:sp>
    </p:spTree>
    <p:extLst>
      <p:ext uri="{BB962C8B-B14F-4D97-AF65-F5344CB8AC3E}">
        <p14:creationId xmlns:p14="http://schemas.microsoft.com/office/powerpoint/2010/main" val="34082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11</a:t>
            </a:fld>
            <a:endParaRPr lang="en-US"/>
          </a:p>
        </p:txBody>
      </p:sp>
    </p:spTree>
    <p:extLst>
      <p:ext uri="{BB962C8B-B14F-4D97-AF65-F5344CB8AC3E}">
        <p14:creationId xmlns:p14="http://schemas.microsoft.com/office/powerpoint/2010/main" val="2363814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12</a:t>
            </a:fld>
            <a:endParaRPr lang="en-US"/>
          </a:p>
        </p:txBody>
      </p:sp>
    </p:spTree>
    <p:extLst>
      <p:ext uri="{BB962C8B-B14F-4D97-AF65-F5344CB8AC3E}">
        <p14:creationId xmlns:p14="http://schemas.microsoft.com/office/powerpoint/2010/main" val="3409107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13</a:t>
            </a:fld>
            <a:endParaRPr lang="en-US"/>
          </a:p>
        </p:txBody>
      </p:sp>
    </p:spTree>
    <p:extLst>
      <p:ext uri="{BB962C8B-B14F-4D97-AF65-F5344CB8AC3E}">
        <p14:creationId xmlns:p14="http://schemas.microsoft.com/office/powerpoint/2010/main" val="1057190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14</a:t>
            </a:fld>
            <a:endParaRPr lang="en-US"/>
          </a:p>
        </p:txBody>
      </p:sp>
    </p:spTree>
    <p:extLst>
      <p:ext uri="{BB962C8B-B14F-4D97-AF65-F5344CB8AC3E}">
        <p14:creationId xmlns:p14="http://schemas.microsoft.com/office/powerpoint/2010/main" val="3675065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15</a:t>
            </a:fld>
            <a:endParaRPr lang="en-US"/>
          </a:p>
        </p:txBody>
      </p:sp>
    </p:spTree>
    <p:extLst>
      <p:ext uri="{BB962C8B-B14F-4D97-AF65-F5344CB8AC3E}">
        <p14:creationId xmlns:p14="http://schemas.microsoft.com/office/powerpoint/2010/main" val="369533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16</a:t>
            </a:fld>
            <a:endParaRPr lang="en-US"/>
          </a:p>
        </p:txBody>
      </p:sp>
    </p:spTree>
    <p:extLst>
      <p:ext uri="{BB962C8B-B14F-4D97-AF65-F5344CB8AC3E}">
        <p14:creationId xmlns:p14="http://schemas.microsoft.com/office/powerpoint/2010/main" val="4225795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17</a:t>
            </a:fld>
            <a:endParaRPr lang="en-US"/>
          </a:p>
        </p:txBody>
      </p:sp>
    </p:spTree>
    <p:extLst>
      <p:ext uri="{BB962C8B-B14F-4D97-AF65-F5344CB8AC3E}">
        <p14:creationId xmlns:p14="http://schemas.microsoft.com/office/powerpoint/2010/main" val="2122609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18</a:t>
            </a:fld>
            <a:endParaRPr lang="en-US"/>
          </a:p>
        </p:txBody>
      </p:sp>
    </p:spTree>
    <p:extLst>
      <p:ext uri="{BB962C8B-B14F-4D97-AF65-F5344CB8AC3E}">
        <p14:creationId xmlns:p14="http://schemas.microsoft.com/office/powerpoint/2010/main" val="2196589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19</a:t>
            </a:fld>
            <a:endParaRPr lang="en-US"/>
          </a:p>
        </p:txBody>
      </p:sp>
    </p:spTree>
    <p:extLst>
      <p:ext uri="{BB962C8B-B14F-4D97-AF65-F5344CB8AC3E}">
        <p14:creationId xmlns:p14="http://schemas.microsoft.com/office/powerpoint/2010/main" val="18230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2</a:t>
            </a:fld>
            <a:endParaRPr lang="en-US"/>
          </a:p>
        </p:txBody>
      </p:sp>
    </p:spTree>
    <p:extLst>
      <p:ext uri="{BB962C8B-B14F-4D97-AF65-F5344CB8AC3E}">
        <p14:creationId xmlns:p14="http://schemas.microsoft.com/office/powerpoint/2010/main" val="4275392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20</a:t>
            </a:fld>
            <a:endParaRPr lang="en-US"/>
          </a:p>
        </p:txBody>
      </p:sp>
    </p:spTree>
    <p:extLst>
      <p:ext uri="{BB962C8B-B14F-4D97-AF65-F5344CB8AC3E}">
        <p14:creationId xmlns:p14="http://schemas.microsoft.com/office/powerpoint/2010/main" val="798085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21</a:t>
            </a:fld>
            <a:endParaRPr lang="en-US"/>
          </a:p>
        </p:txBody>
      </p:sp>
    </p:spTree>
    <p:extLst>
      <p:ext uri="{BB962C8B-B14F-4D97-AF65-F5344CB8AC3E}">
        <p14:creationId xmlns:p14="http://schemas.microsoft.com/office/powerpoint/2010/main" val="3977827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22</a:t>
            </a:fld>
            <a:endParaRPr lang="en-US"/>
          </a:p>
        </p:txBody>
      </p:sp>
    </p:spTree>
    <p:extLst>
      <p:ext uri="{BB962C8B-B14F-4D97-AF65-F5344CB8AC3E}">
        <p14:creationId xmlns:p14="http://schemas.microsoft.com/office/powerpoint/2010/main" val="3441952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23</a:t>
            </a:fld>
            <a:endParaRPr lang="en-US"/>
          </a:p>
        </p:txBody>
      </p:sp>
    </p:spTree>
    <p:extLst>
      <p:ext uri="{BB962C8B-B14F-4D97-AF65-F5344CB8AC3E}">
        <p14:creationId xmlns:p14="http://schemas.microsoft.com/office/powerpoint/2010/main" val="4252086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24</a:t>
            </a:fld>
            <a:endParaRPr lang="en-US"/>
          </a:p>
        </p:txBody>
      </p:sp>
    </p:spTree>
    <p:extLst>
      <p:ext uri="{BB962C8B-B14F-4D97-AF65-F5344CB8AC3E}">
        <p14:creationId xmlns:p14="http://schemas.microsoft.com/office/powerpoint/2010/main" val="3180705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25</a:t>
            </a:fld>
            <a:endParaRPr lang="en-US"/>
          </a:p>
        </p:txBody>
      </p:sp>
    </p:spTree>
    <p:extLst>
      <p:ext uri="{BB962C8B-B14F-4D97-AF65-F5344CB8AC3E}">
        <p14:creationId xmlns:p14="http://schemas.microsoft.com/office/powerpoint/2010/main" val="3865267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26</a:t>
            </a:fld>
            <a:endParaRPr lang="en-US"/>
          </a:p>
        </p:txBody>
      </p:sp>
    </p:spTree>
    <p:extLst>
      <p:ext uri="{BB962C8B-B14F-4D97-AF65-F5344CB8AC3E}">
        <p14:creationId xmlns:p14="http://schemas.microsoft.com/office/powerpoint/2010/main" val="3511923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27</a:t>
            </a:fld>
            <a:endParaRPr lang="en-US"/>
          </a:p>
        </p:txBody>
      </p:sp>
    </p:spTree>
    <p:extLst>
      <p:ext uri="{BB962C8B-B14F-4D97-AF65-F5344CB8AC3E}">
        <p14:creationId xmlns:p14="http://schemas.microsoft.com/office/powerpoint/2010/main" val="842568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28</a:t>
            </a:fld>
            <a:endParaRPr lang="en-US"/>
          </a:p>
        </p:txBody>
      </p:sp>
    </p:spTree>
    <p:extLst>
      <p:ext uri="{BB962C8B-B14F-4D97-AF65-F5344CB8AC3E}">
        <p14:creationId xmlns:p14="http://schemas.microsoft.com/office/powerpoint/2010/main" val="42416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29</a:t>
            </a:fld>
            <a:endParaRPr lang="en-US"/>
          </a:p>
        </p:txBody>
      </p:sp>
    </p:spTree>
    <p:extLst>
      <p:ext uri="{BB962C8B-B14F-4D97-AF65-F5344CB8AC3E}">
        <p14:creationId xmlns:p14="http://schemas.microsoft.com/office/powerpoint/2010/main" val="269918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3</a:t>
            </a:fld>
            <a:endParaRPr lang="en-US"/>
          </a:p>
        </p:txBody>
      </p:sp>
    </p:spTree>
    <p:extLst>
      <p:ext uri="{BB962C8B-B14F-4D97-AF65-F5344CB8AC3E}">
        <p14:creationId xmlns:p14="http://schemas.microsoft.com/office/powerpoint/2010/main" val="190797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4</a:t>
            </a:fld>
            <a:endParaRPr lang="en-US"/>
          </a:p>
        </p:txBody>
      </p:sp>
    </p:spTree>
    <p:extLst>
      <p:ext uri="{BB962C8B-B14F-4D97-AF65-F5344CB8AC3E}">
        <p14:creationId xmlns:p14="http://schemas.microsoft.com/office/powerpoint/2010/main" val="299093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5</a:t>
            </a:fld>
            <a:endParaRPr lang="en-US"/>
          </a:p>
        </p:txBody>
      </p:sp>
    </p:spTree>
    <p:extLst>
      <p:ext uri="{BB962C8B-B14F-4D97-AF65-F5344CB8AC3E}">
        <p14:creationId xmlns:p14="http://schemas.microsoft.com/office/powerpoint/2010/main" val="335350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6</a:t>
            </a:fld>
            <a:endParaRPr lang="en-US"/>
          </a:p>
        </p:txBody>
      </p:sp>
    </p:spTree>
    <p:extLst>
      <p:ext uri="{BB962C8B-B14F-4D97-AF65-F5344CB8AC3E}">
        <p14:creationId xmlns:p14="http://schemas.microsoft.com/office/powerpoint/2010/main" val="82424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7</a:t>
            </a:fld>
            <a:endParaRPr lang="en-US"/>
          </a:p>
        </p:txBody>
      </p:sp>
    </p:spTree>
    <p:extLst>
      <p:ext uri="{BB962C8B-B14F-4D97-AF65-F5344CB8AC3E}">
        <p14:creationId xmlns:p14="http://schemas.microsoft.com/office/powerpoint/2010/main" val="351987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8</a:t>
            </a:fld>
            <a:endParaRPr lang="en-US"/>
          </a:p>
        </p:txBody>
      </p:sp>
    </p:spTree>
    <p:extLst>
      <p:ext uri="{BB962C8B-B14F-4D97-AF65-F5344CB8AC3E}">
        <p14:creationId xmlns:p14="http://schemas.microsoft.com/office/powerpoint/2010/main" val="177597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A38604-1F47-41D7-8434-C0846A6F34E5}" type="slidenum">
              <a:rPr lang="en-US" smtClean="0"/>
              <a:pPr/>
              <a:t>9</a:t>
            </a:fld>
            <a:endParaRPr lang="en-US"/>
          </a:p>
        </p:txBody>
      </p:sp>
    </p:spTree>
    <p:extLst>
      <p:ext uri="{BB962C8B-B14F-4D97-AF65-F5344CB8AC3E}">
        <p14:creationId xmlns:p14="http://schemas.microsoft.com/office/powerpoint/2010/main" val="4154805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CDB14D-5742-4711-8C18-3B24F4AD152F}" type="datetimeFigureOut">
              <a:rPr lang="en-US" smtClean="0"/>
              <a:pPr/>
              <a:t>12/5/2016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9A99798-E30E-4556-9501-E0CF5BD7C0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CDB14D-5742-4711-8C18-3B24F4AD152F}" type="datetimeFigureOut">
              <a:rPr lang="en-US" smtClean="0"/>
              <a:pPr/>
              <a:t>12/5/2016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A99798-E30E-4556-9501-E0CF5BD7C0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CDB14D-5742-4711-8C18-3B24F4AD152F}" type="datetimeFigureOut">
              <a:rPr lang="en-US" smtClean="0"/>
              <a:pPr/>
              <a:t>12/5/2016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A99798-E30E-4556-9501-E0CF5BD7C0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CDB14D-5742-4711-8C18-3B24F4AD152F}" type="datetimeFigureOut">
              <a:rPr lang="en-US" smtClean="0"/>
              <a:pPr/>
              <a:t>12/5/2016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A99798-E30E-4556-9501-E0CF5BD7C0F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CDB14D-5742-4711-8C18-3B24F4AD152F}" type="datetimeFigureOut">
              <a:rPr lang="en-US" smtClean="0"/>
              <a:pPr/>
              <a:t>12/5/2016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9A99798-E30E-4556-9501-E0CF5BD7C0F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CDB14D-5742-4711-8C18-3B24F4AD152F}" type="datetimeFigureOut">
              <a:rPr lang="en-US" smtClean="0"/>
              <a:pPr/>
              <a:t>12/5/2016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9A99798-E30E-4556-9501-E0CF5BD7C0F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CDB14D-5742-4711-8C18-3B24F4AD152F}" type="datetimeFigureOut">
              <a:rPr lang="en-US" smtClean="0"/>
              <a:pPr/>
              <a:t>12/5/2016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9A99798-E30E-4556-9501-E0CF5BD7C0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CDB14D-5742-4711-8C18-3B24F4AD152F}" type="datetimeFigureOut">
              <a:rPr lang="en-US" smtClean="0"/>
              <a:pPr/>
              <a:t>12/5/2016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9A99798-E30E-4556-9501-E0CF5BD7C0F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CDB14D-5742-4711-8C18-3B24F4AD152F}" type="datetimeFigureOut">
              <a:rPr lang="en-US" smtClean="0"/>
              <a:pPr/>
              <a:t>12/5/2016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9A99798-E30E-4556-9501-E0CF5BD7C0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CDB14D-5742-4711-8C18-3B24F4AD152F}" type="datetimeFigureOut">
              <a:rPr lang="en-US" smtClean="0"/>
              <a:pPr/>
              <a:t>12/5/2016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9A99798-E30E-4556-9501-E0CF5BD7C0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CDB14D-5742-4711-8C18-3B24F4AD152F}" type="datetimeFigureOut">
              <a:rPr lang="en-US" smtClean="0"/>
              <a:pPr/>
              <a:t>12/5/2016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9A99798-E30E-4556-9501-E0CF5BD7C0F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CDB14D-5742-4711-8C18-3B24F4AD152F}" type="datetimeFigureOut">
              <a:rPr lang="en-US" smtClean="0"/>
              <a:pPr/>
              <a:t>12/5/2016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9A99798-E30E-4556-9501-E0CF5BD7C0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jpe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3600"/>
            <a:ext cx="8153400" cy="1295401"/>
          </a:xfrm>
          <a:noFill/>
        </p:spPr>
        <p:txBody>
          <a:bodyPr>
            <a:normAutofit/>
          </a:bodyPr>
          <a:lstStyle/>
          <a:p>
            <a:pPr algn="ctr"/>
            <a:r>
              <a:rPr lang="en-US" sz="3200" dirty="0" err="1" smtClean="0"/>
              <a:t>Zika</a:t>
            </a:r>
            <a:r>
              <a:rPr lang="en-US" sz="3200" dirty="0" smtClean="0"/>
              <a:t>: </a:t>
            </a:r>
            <a:r>
              <a:rPr lang="en-US" sz="3200" dirty="0">
                <a:effectLst/>
              </a:rPr>
              <a:t>Front Line</a:t>
            </a:r>
            <a:r>
              <a:rPr lang="en-US" sz="3200" dirty="0"/>
              <a:t> </a:t>
            </a:r>
            <a:r>
              <a:rPr lang="en-US" sz="3200" dirty="0" smtClean="0"/>
              <a:t>Response Through L</a:t>
            </a:r>
            <a:r>
              <a:rPr lang="en-US" sz="3200" dirty="0" smtClean="0">
                <a:effectLst/>
              </a:rPr>
              <a:t>ocal Partnership</a:t>
            </a:r>
            <a:endParaRPr lang="en-US" sz="3200" dirty="0"/>
          </a:p>
        </p:txBody>
      </p:sp>
      <p:sp>
        <p:nvSpPr>
          <p:cNvPr id="3" name="Subtitle 2"/>
          <p:cNvSpPr>
            <a:spLocks noGrp="1"/>
          </p:cNvSpPr>
          <p:nvPr>
            <p:ph type="subTitle" idx="1"/>
          </p:nvPr>
        </p:nvSpPr>
        <p:spPr>
          <a:xfrm>
            <a:off x="2667000" y="4191000"/>
            <a:ext cx="6096000" cy="818704"/>
          </a:xfrm>
        </p:spPr>
        <p:txBody>
          <a:bodyPr>
            <a:normAutofit fontScale="62500" lnSpcReduction="20000"/>
          </a:bodyPr>
          <a:lstStyle/>
          <a:p>
            <a:endParaRPr lang="en-US" dirty="0" smtClean="0"/>
          </a:p>
          <a:p>
            <a:r>
              <a:rPr lang="en-US" sz="1600" dirty="0" err="1"/>
              <a:t>Zerry</a:t>
            </a:r>
            <a:r>
              <a:rPr lang="en-US" sz="1600" dirty="0"/>
              <a:t> Ihekwaba, Ph.D., P.E.</a:t>
            </a:r>
          </a:p>
          <a:p>
            <a:r>
              <a:rPr lang="en-US" sz="1600" dirty="0"/>
              <a:t>Assistant City Manager</a:t>
            </a:r>
          </a:p>
          <a:p>
            <a:r>
              <a:rPr lang="en-US" sz="1600" dirty="0" smtClean="0"/>
              <a:t>City of Miami</a:t>
            </a:r>
            <a:endParaRPr lang="en-US" sz="1600" dirty="0"/>
          </a:p>
        </p:txBody>
      </p:sp>
      <p:pic>
        <p:nvPicPr>
          <p:cNvPr id="5" name="Picture 4" descr="header.jpg"/>
          <p:cNvPicPr>
            <a:picLocks noChangeAspect="1"/>
          </p:cNvPicPr>
          <p:nvPr/>
        </p:nvPicPr>
        <p:blipFill>
          <a:blip r:embed="rId3" cstate="print"/>
          <a:stretch>
            <a:fillRect/>
          </a:stretch>
        </p:blipFill>
        <p:spPr>
          <a:xfrm>
            <a:off x="0" y="25472"/>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5181600" y="5867400"/>
            <a:ext cx="3657599" cy="507831"/>
          </a:xfrm>
          <a:prstGeom prst="rect">
            <a:avLst/>
          </a:prstGeom>
          <a:noFill/>
        </p:spPr>
        <p:txBody>
          <a:bodyPr wrap="square" rtlCol="0">
            <a:spAutoFit/>
          </a:bodyPr>
          <a:lstStyle/>
          <a:p>
            <a:pPr algn="r"/>
            <a:r>
              <a:rPr lang="en-US" sz="900" dirty="0" smtClean="0"/>
              <a:t>Florida League of Cities: Research Symposium</a:t>
            </a:r>
          </a:p>
          <a:p>
            <a:pPr algn="r"/>
            <a:r>
              <a:rPr lang="en-US" sz="900" dirty="0" smtClean="0"/>
              <a:t>Embassy Suites Hotel, Orlando, Florida</a:t>
            </a:r>
          </a:p>
          <a:p>
            <a:pPr algn="r"/>
            <a:r>
              <a:rPr lang="en-US" sz="900" dirty="0" smtClean="0"/>
              <a:t>December 7, 2016</a:t>
            </a:r>
            <a:endParaRPr lang="en-US" sz="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524000"/>
            <a:ext cx="8229600" cy="944562"/>
          </a:xfrm>
        </p:spPr>
        <p:txBody>
          <a:bodyPr>
            <a:noAutofit/>
          </a:bodyPr>
          <a:lstStyle/>
          <a:p>
            <a:r>
              <a:rPr lang="en-US" sz="3600" dirty="0" smtClean="0"/>
              <a:t>Task Force Response Plan 2</a:t>
            </a:r>
            <a:endParaRPr lang="en-US" sz="3600" dirty="0"/>
          </a:p>
        </p:txBody>
      </p:sp>
      <p:sp>
        <p:nvSpPr>
          <p:cNvPr id="3" name="Content Placeholder 2"/>
          <p:cNvSpPr>
            <a:spLocks noGrp="1"/>
          </p:cNvSpPr>
          <p:nvPr>
            <p:ph idx="1"/>
          </p:nvPr>
        </p:nvSpPr>
        <p:spPr>
          <a:xfrm>
            <a:off x="457200" y="2616843"/>
            <a:ext cx="7772400" cy="3250557"/>
          </a:xfrm>
        </p:spPr>
        <p:txBody>
          <a:bodyPr>
            <a:normAutofit/>
          </a:bodyPr>
          <a:lstStyle/>
          <a:p>
            <a:pPr>
              <a:spcAft>
                <a:spcPts val="400"/>
              </a:spcAft>
            </a:pPr>
            <a:r>
              <a:rPr lang="en-US" sz="1800" dirty="0" smtClean="0"/>
              <a:t>Building: </a:t>
            </a:r>
            <a:r>
              <a:rPr lang="en-US" sz="1800" dirty="0"/>
              <a:t>building </a:t>
            </a:r>
            <a:r>
              <a:rPr lang="en-US" sz="1800" dirty="0" smtClean="0"/>
              <a:t>sites, construction </a:t>
            </a:r>
            <a:r>
              <a:rPr lang="en-US" sz="1800" dirty="0"/>
              <a:t>storage </a:t>
            </a:r>
            <a:r>
              <a:rPr lang="en-US" sz="1800" dirty="0" smtClean="0"/>
              <a:t>bins, open trenches, abandoned swimming pools, and </a:t>
            </a:r>
            <a:r>
              <a:rPr lang="en-US" sz="1800" dirty="0"/>
              <a:t>standing </a:t>
            </a:r>
            <a:r>
              <a:rPr lang="en-US" sz="1800" dirty="0" smtClean="0"/>
              <a:t>water</a:t>
            </a:r>
          </a:p>
          <a:p>
            <a:pPr>
              <a:spcAft>
                <a:spcPts val="400"/>
              </a:spcAft>
            </a:pPr>
            <a:r>
              <a:rPr lang="en-US" sz="1800" dirty="0" smtClean="0"/>
              <a:t>Fire Rescue: Public outreach; emergency response</a:t>
            </a:r>
          </a:p>
          <a:p>
            <a:pPr>
              <a:spcAft>
                <a:spcPts val="400"/>
              </a:spcAft>
            </a:pPr>
            <a:r>
              <a:rPr lang="en-US" sz="1800" dirty="0" smtClean="0"/>
              <a:t>Neighborhood Enhancement Team: Public outreach, educational programs, public meetings with HOAs, CBOs, and BIDs, etc.</a:t>
            </a:r>
          </a:p>
          <a:p>
            <a:pPr>
              <a:spcAft>
                <a:spcPts val="400"/>
              </a:spcAft>
            </a:pPr>
            <a:r>
              <a:rPr lang="en-US" sz="1800" dirty="0" smtClean="0"/>
              <a:t>Communications: information dissemination thru TV, Website and Social Media</a:t>
            </a:r>
          </a:p>
          <a:p>
            <a:pPr>
              <a:spcAft>
                <a:spcPts val="400"/>
              </a:spcAft>
            </a:pPr>
            <a:r>
              <a:rPr lang="en-US" sz="1800" dirty="0"/>
              <a:t>Parks: parklands and playgrounds; outreach to users, parents and </a:t>
            </a:r>
            <a:r>
              <a:rPr lang="en-US" sz="1800" dirty="0" smtClean="0"/>
              <a:t>children; Landscape improvement</a:t>
            </a:r>
            <a:endParaRPr lang="en-US" sz="1800" dirty="0"/>
          </a:p>
        </p:txBody>
      </p:sp>
    </p:spTree>
    <p:extLst>
      <p:ext uri="{BB962C8B-B14F-4D97-AF65-F5344CB8AC3E}">
        <p14:creationId xmlns:p14="http://schemas.microsoft.com/office/powerpoint/2010/main" val="1567658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62000" y="1524000"/>
            <a:ext cx="8382000" cy="944562"/>
          </a:xfrm>
        </p:spPr>
        <p:txBody>
          <a:bodyPr>
            <a:noAutofit/>
          </a:bodyPr>
          <a:lstStyle/>
          <a:p>
            <a:r>
              <a:rPr lang="en-US" sz="3200" dirty="0" smtClean="0"/>
              <a:t>Removal of Bromeliads at Regatta Park</a:t>
            </a:r>
            <a:endParaRPr lang="en-US" sz="3200" dirty="0"/>
          </a:p>
        </p:txBody>
      </p:sp>
      <p:pic>
        <p:nvPicPr>
          <p:cNvPr id="1026" name="D9A44798-C623-4065-8D91-62019C858877" descr="D9A44798-C623-4065-8D91-62019C85887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397370"/>
            <a:ext cx="2293816" cy="172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8EE29423-F266-4A8D-9B69-21387840B132" descr="8EE29423-F266-4A8D-9B69-21387840B1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8062" y="2403231"/>
            <a:ext cx="2286001" cy="171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70E280C7-13DB-4A4E-A2B1-7DCE0C683ADB" descr="70E280C7-13DB-4A4E-A2B1-7DCE0C683AD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4269581"/>
            <a:ext cx="2293816" cy="172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23126496-B153-463E-8D05-AB47B47139F1" descr="23126496-B153-463E-8D05-AB47B47139F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83924" y="4269581"/>
            <a:ext cx="2280139" cy="171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0CC0D33C-092E-4254-B26D-711D001C9345" descr="0CC0D33C-092E-4254-B26D-711D001C934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00" y="2403232"/>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68EA24FC-6083-404F-9202-EAD812CC0E44" descr="68EA24FC-6083-404F-9202-EAD812CC0E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4400" y="4269581"/>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265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28103"/>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62000" y="1570038"/>
            <a:ext cx="8229600" cy="944562"/>
          </a:xfrm>
        </p:spPr>
        <p:txBody>
          <a:bodyPr>
            <a:noAutofit/>
          </a:bodyPr>
          <a:lstStyle/>
          <a:p>
            <a:pPr algn="ctr"/>
            <a:r>
              <a:rPr lang="en-US" sz="3600" dirty="0" smtClean="0"/>
              <a:t>Public Outreach</a:t>
            </a:r>
            <a:endParaRPr lang="en-US" sz="3600" dirty="0"/>
          </a:p>
        </p:txBody>
      </p:sp>
      <p:pic>
        <p:nvPicPr>
          <p:cNvPr id="13" name="Content Placeholder 6"/>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145" t="9787" r="-1" b="22823"/>
          <a:stretch/>
        </p:blipFill>
        <p:spPr>
          <a:xfrm rot="5400000">
            <a:off x="6061302" y="3500982"/>
            <a:ext cx="3916680" cy="1943916"/>
          </a:xfr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t="29976" b="15428"/>
          <a:stretch/>
        </p:blipFill>
        <p:spPr>
          <a:xfrm>
            <a:off x="2712720" y="4802005"/>
            <a:ext cx="4297680" cy="1674995"/>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15044" r="9877" b="14149"/>
          <a:stretch/>
        </p:blipFill>
        <p:spPr>
          <a:xfrm rot="5400000">
            <a:off x="5029775" y="2666425"/>
            <a:ext cx="2132450" cy="1828800"/>
          </a:xfrm>
          <a:prstGeom prst="rect">
            <a:avLst/>
          </a:prstGeom>
        </p:spPr>
      </p:pic>
      <p:sp>
        <p:nvSpPr>
          <p:cNvPr id="17" name="Rectangle 16"/>
          <p:cNvSpPr/>
          <p:nvPr/>
        </p:nvSpPr>
        <p:spPr>
          <a:xfrm>
            <a:off x="402004" y="2266855"/>
            <a:ext cx="4692881" cy="2661241"/>
          </a:xfrm>
          <a:prstGeom prst="rect">
            <a:avLst/>
          </a:prstGeom>
        </p:spPr>
        <p:txBody>
          <a:bodyPr wrap="square">
            <a:spAutoFit/>
          </a:bodyPr>
          <a:lstStyle/>
          <a:p>
            <a:pPr marL="365760" marR="0" lvl="0" indent="-256032">
              <a:lnSpc>
                <a:spcPct val="120000"/>
              </a:lnSpc>
              <a:spcBef>
                <a:spcPts val="400"/>
              </a:spcBef>
              <a:buClr>
                <a:schemeClr val="accent1"/>
              </a:buClr>
              <a:buSzPct val="68000"/>
              <a:buFont typeface="Wingdings 3"/>
              <a:buChar char=""/>
            </a:pPr>
            <a:r>
              <a:rPr lang="en-US" sz="1600" dirty="0"/>
              <a:t>Social </a:t>
            </a:r>
            <a:r>
              <a:rPr lang="en-US" sz="1600" dirty="0" smtClean="0"/>
              <a:t>Media, TV &amp; Websites </a:t>
            </a:r>
            <a:r>
              <a:rPr lang="en-US" sz="1600" dirty="0"/>
              <a:t>- posted </a:t>
            </a:r>
            <a:r>
              <a:rPr lang="en-US" sz="1600" dirty="0" err="1"/>
              <a:t>Zika</a:t>
            </a:r>
            <a:r>
              <a:rPr lang="en-US" sz="1600" dirty="0"/>
              <a:t> </a:t>
            </a:r>
            <a:r>
              <a:rPr lang="en-US" sz="1600" dirty="0" smtClean="0"/>
              <a:t>information from City, CDC, FDOH</a:t>
            </a:r>
            <a:endParaRPr lang="en-US" sz="1600" dirty="0"/>
          </a:p>
          <a:p>
            <a:pPr marL="365760" marR="0" lvl="0" indent="-256032">
              <a:lnSpc>
                <a:spcPct val="120000"/>
              </a:lnSpc>
              <a:spcBef>
                <a:spcPts val="400"/>
              </a:spcBef>
              <a:buClr>
                <a:schemeClr val="accent1"/>
              </a:buClr>
              <a:buSzPct val="68000"/>
              <a:buFont typeface="Wingdings 3"/>
              <a:buChar char=""/>
            </a:pPr>
            <a:r>
              <a:rPr lang="en-US" sz="1600" dirty="0"/>
              <a:t>Distributed informational flyers thru NET, FIRE, MPD, </a:t>
            </a:r>
            <a:r>
              <a:rPr lang="en-US" sz="1600" dirty="0" smtClean="0"/>
              <a:t>HOAs, CBOs </a:t>
            </a:r>
            <a:r>
              <a:rPr lang="en-US" sz="1600" dirty="0"/>
              <a:t>and BIDs</a:t>
            </a:r>
          </a:p>
          <a:p>
            <a:pPr marL="365760" marR="0" lvl="0" indent="-256032">
              <a:lnSpc>
                <a:spcPct val="120000"/>
              </a:lnSpc>
              <a:spcBef>
                <a:spcPts val="400"/>
              </a:spcBef>
              <a:buClr>
                <a:schemeClr val="accent1"/>
              </a:buClr>
              <a:buSzPct val="68000"/>
              <a:buFont typeface="Wingdings 3"/>
              <a:buChar char=""/>
            </a:pPr>
            <a:r>
              <a:rPr lang="en-US" sz="1600" dirty="0" smtClean="0"/>
              <a:t>Share information: print and electronic media; Street Bus Shelters and Ad Panels</a:t>
            </a:r>
          </a:p>
          <a:p>
            <a:pPr marL="365760" marR="0" lvl="0" indent="-256032">
              <a:lnSpc>
                <a:spcPct val="120000"/>
              </a:lnSpc>
              <a:spcBef>
                <a:spcPts val="400"/>
              </a:spcBef>
              <a:buClr>
                <a:schemeClr val="accent1"/>
              </a:buClr>
              <a:buSzPct val="68000"/>
              <a:buFont typeface="Wingdings 3"/>
              <a:buChar char=""/>
            </a:pPr>
            <a:r>
              <a:rPr lang="en-US" sz="1600" dirty="0" smtClean="0"/>
              <a:t>Visit to Schools and Parks</a:t>
            </a:r>
          </a:p>
          <a:p>
            <a:pPr marL="365760" marR="0" lvl="0" indent="-256032">
              <a:lnSpc>
                <a:spcPct val="120000"/>
              </a:lnSpc>
              <a:spcBef>
                <a:spcPts val="400"/>
              </a:spcBef>
              <a:buClr>
                <a:schemeClr val="accent1"/>
              </a:buClr>
              <a:buSzPct val="68000"/>
              <a:buFont typeface="Wingdings 3"/>
              <a:buChar char=""/>
            </a:pPr>
            <a:r>
              <a:rPr lang="en-US" sz="1600" dirty="0" smtClean="0"/>
              <a:t>Promote Recycling</a:t>
            </a:r>
            <a:endParaRPr 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798638"/>
            <a:ext cx="8229600" cy="944562"/>
          </a:xfrm>
        </p:spPr>
        <p:txBody>
          <a:bodyPr>
            <a:noAutofit/>
          </a:bodyPr>
          <a:lstStyle/>
          <a:p>
            <a:r>
              <a:rPr lang="en-US" sz="3600" dirty="0" smtClean="0"/>
              <a:t>Operational Challenges - 1</a:t>
            </a:r>
            <a:endParaRPr lang="en-US" sz="3600" dirty="0"/>
          </a:p>
        </p:txBody>
      </p:sp>
      <p:sp>
        <p:nvSpPr>
          <p:cNvPr id="7" name="Rectangle 6"/>
          <p:cNvSpPr/>
          <p:nvPr/>
        </p:nvSpPr>
        <p:spPr>
          <a:xfrm>
            <a:off x="838200" y="2819400"/>
            <a:ext cx="7543800" cy="2468368"/>
          </a:xfrm>
          <a:prstGeom prst="rect">
            <a:avLst/>
          </a:prstGeom>
        </p:spPr>
        <p:txBody>
          <a:bodyPr wrap="square">
            <a:spAutoFit/>
          </a:bodyPr>
          <a:lstStyle/>
          <a:p>
            <a:pPr marL="365760" marR="0" lvl="0" indent="-256032">
              <a:lnSpc>
                <a:spcPct val="120000"/>
              </a:lnSpc>
              <a:spcBef>
                <a:spcPts val="400"/>
              </a:spcBef>
              <a:spcAft>
                <a:spcPts val="400"/>
              </a:spcAft>
              <a:buClr>
                <a:schemeClr val="accent1"/>
              </a:buClr>
              <a:buSzPct val="68000"/>
              <a:buFont typeface="Wingdings 3"/>
              <a:buChar char=""/>
            </a:pPr>
            <a:r>
              <a:rPr lang="en-US" sz="1600" dirty="0"/>
              <a:t>Better </a:t>
            </a:r>
            <a:r>
              <a:rPr lang="en-US" sz="1600" dirty="0" smtClean="0"/>
              <a:t>and prompt communication </a:t>
            </a:r>
            <a:r>
              <a:rPr lang="en-US" sz="1600" dirty="0"/>
              <a:t>needed between all </a:t>
            </a:r>
            <a:r>
              <a:rPr lang="en-US" sz="1600" dirty="0" smtClean="0"/>
              <a:t>agencies</a:t>
            </a:r>
            <a:endParaRPr lang="en-US" sz="1600" dirty="0"/>
          </a:p>
          <a:p>
            <a:pPr marL="365760" marR="0" lvl="0" indent="-256032">
              <a:lnSpc>
                <a:spcPct val="120000"/>
              </a:lnSpc>
              <a:spcBef>
                <a:spcPts val="400"/>
              </a:spcBef>
              <a:spcAft>
                <a:spcPts val="400"/>
              </a:spcAft>
              <a:buClr>
                <a:schemeClr val="accent1"/>
              </a:buClr>
              <a:buSzPct val="68000"/>
              <a:buFont typeface="Wingdings 3"/>
              <a:buChar char=""/>
            </a:pPr>
            <a:r>
              <a:rPr lang="en-US" sz="1600" dirty="0"/>
              <a:t>Lack of </a:t>
            </a:r>
            <a:r>
              <a:rPr lang="en-US" sz="1600" dirty="0" smtClean="0"/>
              <a:t>transparent information </a:t>
            </a:r>
            <a:r>
              <a:rPr lang="en-US" sz="1600" dirty="0"/>
              <a:t>on where to concentrate initial efforts in designated </a:t>
            </a:r>
            <a:r>
              <a:rPr lang="en-US" sz="1600" dirty="0" err="1"/>
              <a:t>Zika</a:t>
            </a:r>
            <a:r>
              <a:rPr lang="en-US" sz="1600" dirty="0"/>
              <a:t> </a:t>
            </a:r>
            <a:r>
              <a:rPr lang="en-US" sz="1600" dirty="0" smtClean="0"/>
              <a:t>zones </a:t>
            </a:r>
            <a:endParaRPr lang="en-US" sz="1600" dirty="0"/>
          </a:p>
          <a:p>
            <a:pPr marL="365760" marR="0" lvl="0" indent="-256032">
              <a:lnSpc>
                <a:spcPct val="120000"/>
              </a:lnSpc>
              <a:spcBef>
                <a:spcPts val="400"/>
              </a:spcBef>
              <a:spcAft>
                <a:spcPts val="400"/>
              </a:spcAft>
              <a:buClr>
                <a:schemeClr val="accent1"/>
              </a:buClr>
              <a:buSzPct val="68000"/>
              <a:buFont typeface="Wingdings 3"/>
              <a:buChar char=""/>
            </a:pPr>
            <a:r>
              <a:rPr lang="en-US" sz="1600" dirty="0"/>
              <a:t>Limited community in-person meetings in designated </a:t>
            </a:r>
            <a:r>
              <a:rPr lang="en-US" sz="1600" dirty="0" err="1"/>
              <a:t>Zika</a:t>
            </a:r>
            <a:r>
              <a:rPr lang="en-US" sz="1600" dirty="0"/>
              <a:t> transmission </a:t>
            </a:r>
            <a:r>
              <a:rPr lang="en-US" sz="1600" dirty="0" smtClean="0"/>
              <a:t>zones</a:t>
            </a:r>
            <a:endParaRPr lang="en-US" sz="1600" dirty="0"/>
          </a:p>
          <a:p>
            <a:pPr marL="365760" marR="0" lvl="0" indent="-256032">
              <a:lnSpc>
                <a:spcPct val="120000"/>
              </a:lnSpc>
              <a:spcBef>
                <a:spcPts val="400"/>
              </a:spcBef>
              <a:spcAft>
                <a:spcPts val="400"/>
              </a:spcAft>
              <a:buClr>
                <a:schemeClr val="accent1"/>
              </a:buClr>
              <a:buSzPct val="68000"/>
              <a:buFont typeface="Wingdings 3"/>
              <a:buChar char=""/>
            </a:pPr>
            <a:r>
              <a:rPr lang="en-US" sz="1600" dirty="0"/>
              <a:t>Public outreach is done by multiple agencies in the same </a:t>
            </a:r>
            <a:r>
              <a:rPr lang="en-US" sz="1600" dirty="0" smtClean="0"/>
              <a:t>areas; </a:t>
            </a:r>
            <a:r>
              <a:rPr lang="en-US" sz="1600" dirty="0"/>
              <a:t>this could be better </a:t>
            </a:r>
            <a:r>
              <a:rPr lang="en-US" sz="1600" dirty="0" smtClean="0"/>
              <a:t>coordinated through strategy sessions</a:t>
            </a:r>
            <a:endParaRPr lang="en-US" sz="1600" dirty="0"/>
          </a:p>
        </p:txBody>
      </p:sp>
    </p:spTree>
    <p:extLst>
      <p:ext uri="{BB962C8B-B14F-4D97-AF65-F5344CB8AC3E}">
        <p14:creationId xmlns:p14="http://schemas.microsoft.com/office/powerpoint/2010/main" val="478179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798638"/>
            <a:ext cx="8229600" cy="944562"/>
          </a:xfrm>
        </p:spPr>
        <p:txBody>
          <a:bodyPr>
            <a:noAutofit/>
          </a:bodyPr>
          <a:lstStyle/>
          <a:p>
            <a:r>
              <a:rPr lang="en-US" sz="3600" dirty="0" smtClean="0"/>
              <a:t>Operational Challenges - 2</a:t>
            </a:r>
            <a:endParaRPr lang="en-US" sz="3600" dirty="0"/>
          </a:p>
        </p:txBody>
      </p:sp>
      <p:sp>
        <p:nvSpPr>
          <p:cNvPr id="7" name="Rectangle 6"/>
          <p:cNvSpPr/>
          <p:nvPr/>
        </p:nvSpPr>
        <p:spPr>
          <a:xfrm>
            <a:off x="762000" y="2825159"/>
            <a:ext cx="7620000" cy="2866426"/>
          </a:xfrm>
          <a:prstGeom prst="rect">
            <a:avLst/>
          </a:prstGeom>
        </p:spPr>
        <p:txBody>
          <a:bodyPr wrap="square">
            <a:spAutoFit/>
          </a:bodyPr>
          <a:lstStyle/>
          <a:p>
            <a:pPr marL="365760" indent="-256032">
              <a:lnSpc>
                <a:spcPct val="120000"/>
              </a:lnSpc>
              <a:spcBef>
                <a:spcPts val="400"/>
              </a:spcBef>
              <a:spcAft>
                <a:spcPts val="400"/>
              </a:spcAft>
              <a:buClr>
                <a:schemeClr val="accent1"/>
              </a:buClr>
              <a:buSzPct val="68000"/>
              <a:buFont typeface="Wingdings 3"/>
              <a:buChar char=""/>
            </a:pPr>
            <a:r>
              <a:rPr lang="en-US" sz="1600" dirty="0"/>
              <a:t>Large scale rapid response is difficult due to number of storm water inlets and time required to </a:t>
            </a:r>
            <a:r>
              <a:rPr lang="en-US" sz="1600" dirty="0" smtClean="0"/>
              <a:t>clean them and apply </a:t>
            </a:r>
            <a:r>
              <a:rPr lang="en-US" sz="1600" dirty="0" err="1" smtClean="0"/>
              <a:t>larvicides</a:t>
            </a:r>
            <a:endParaRPr lang="en-US" sz="1600" dirty="0"/>
          </a:p>
          <a:p>
            <a:pPr marL="365760" indent="-256032">
              <a:lnSpc>
                <a:spcPct val="120000"/>
              </a:lnSpc>
              <a:spcBef>
                <a:spcPts val="400"/>
              </a:spcBef>
              <a:spcAft>
                <a:spcPts val="400"/>
              </a:spcAft>
              <a:buClr>
                <a:schemeClr val="accent1"/>
              </a:buClr>
              <a:buSzPct val="68000"/>
              <a:buFont typeface="Wingdings 3"/>
              <a:buChar char=""/>
            </a:pPr>
            <a:r>
              <a:rPr lang="en-US" sz="1600" dirty="0" smtClean="0"/>
              <a:t>Potholes and damaged swale </a:t>
            </a:r>
            <a:r>
              <a:rPr lang="en-US" sz="1600" dirty="0"/>
              <a:t>areas </a:t>
            </a:r>
            <a:r>
              <a:rPr lang="en-US" sz="1600" dirty="0" smtClean="0"/>
              <a:t>may hold standing water</a:t>
            </a:r>
            <a:endParaRPr lang="en-US" sz="1600" dirty="0"/>
          </a:p>
          <a:p>
            <a:pPr marL="365760" indent="-256032">
              <a:lnSpc>
                <a:spcPct val="120000"/>
              </a:lnSpc>
              <a:spcBef>
                <a:spcPts val="400"/>
              </a:spcBef>
              <a:spcAft>
                <a:spcPts val="400"/>
              </a:spcAft>
              <a:buClr>
                <a:schemeClr val="accent1"/>
              </a:buClr>
              <a:buSzPct val="68000"/>
              <a:buFont typeface="Wingdings 3"/>
              <a:buChar char=""/>
            </a:pPr>
            <a:r>
              <a:rPr lang="en-US" sz="1600" dirty="0" smtClean="0"/>
              <a:t>Paved </a:t>
            </a:r>
            <a:r>
              <a:rPr lang="en-US" sz="1600" dirty="0"/>
              <a:t>swales, </a:t>
            </a:r>
            <a:r>
              <a:rPr lang="en-US" sz="1600" dirty="0" smtClean="0"/>
              <a:t>turf blocks, and </a:t>
            </a:r>
            <a:r>
              <a:rPr lang="en-US" sz="1600" dirty="0"/>
              <a:t>erosion </a:t>
            </a:r>
            <a:r>
              <a:rPr lang="en-US" sz="1600" dirty="0" smtClean="0"/>
              <a:t>control structures in parking areas and swales hold </a:t>
            </a:r>
            <a:r>
              <a:rPr lang="en-US" sz="1600" dirty="0"/>
              <a:t>small puddles that are slow to </a:t>
            </a:r>
            <a:r>
              <a:rPr lang="en-US" sz="1600" dirty="0" smtClean="0"/>
              <a:t>drain</a:t>
            </a:r>
          </a:p>
          <a:p>
            <a:pPr marL="365760" indent="-256032">
              <a:lnSpc>
                <a:spcPct val="120000"/>
              </a:lnSpc>
              <a:spcBef>
                <a:spcPts val="400"/>
              </a:spcBef>
              <a:spcAft>
                <a:spcPts val="400"/>
              </a:spcAft>
              <a:buClr>
                <a:schemeClr val="accent1"/>
              </a:buClr>
              <a:buSzPct val="68000"/>
              <a:buFont typeface="Wingdings 3"/>
              <a:buChar char=""/>
            </a:pPr>
            <a:r>
              <a:rPr lang="en-US" sz="1600" dirty="0" smtClean="0"/>
              <a:t>Illegal Dumping - Abandoned structures, Mattresses, and Buckets/Containers </a:t>
            </a:r>
          </a:p>
          <a:p>
            <a:pPr marL="365760" lvl="0" indent="-256032">
              <a:lnSpc>
                <a:spcPct val="120000"/>
              </a:lnSpc>
              <a:spcBef>
                <a:spcPts val="400"/>
              </a:spcBef>
              <a:spcAft>
                <a:spcPts val="400"/>
              </a:spcAft>
              <a:buClr>
                <a:schemeClr val="accent1"/>
              </a:buClr>
              <a:buSzPct val="68000"/>
              <a:buFont typeface="Wingdings 3"/>
              <a:buChar char=""/>
            </a:pPr>
            <a:r>
              <a:rPr lang="en-US" sz="1600" dirty="0"/>
              <a:t>Vacant and/or abandoned lots with restricted </a:t>
            </a:r>
            <a:r>
              <a:rPr lang="en-US" sz="1600" dirty="0" smtClean="0"/>
              <a:t>access </a:t>
            </a:r>
            <a:endParaRPr lang="en-US" sz="1600" dirty="0"/>
          </a:p>
        </p:txBody>
      </p:sp>
    </p:spTree>
    <p:extLst>
      <p:ext uri="{BB962C8B-B14F-4D97-AF65-F5344CB8AC3E}">
        <p14:creationId xmlns:p14="http://schemas.microsoft.com/office/powerpoint/2010/main" val="3914741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798638"/>
            <a:ext cx="8229600" cy="944562"/>
          </a:xfrm>
        </p:spPr>
        <p:txBody>
          <a:bodyPr>
            <a:noAutofit/>
          </a:bodyPr>
          <a:lstStyle/>
          <a:p>
            <a:r>
              <a:rPr lang="en-US" sz="3600" dirty="0" smtClean="0"/>
              <a:t>Operational Challenges - 3</a:t>
            </a:r>
            <a:endParaRPr lang="en-US" sz="3600" dirty="0"/>
          </a:p>
        </p:txBody>
      </p:sp>
      <p:sp>
        <p:nvSpPr>
          <p:cNvPr id="3" name="Rectangle 2"/>
          <p:cNvSpPr/>
          <p:nvPr/>
        </p:nvSpPr>
        <p:spPr>
          <a:xfrm>
            <a:off x="762000" y="2819400"/>
            <a:ext cx="7543800" cy="2275495"/>
          </a:xfrm>
          <a:prstGeom prst="rect">
            <a:avLst/>
          </a:prstGeom>
        </p:spPr>
        <p:txBody>
          <a:bodyPr wrap="square">
            <a:spAutoFit/>
          </a:bodyPr>
          <a:lstStyle/>
          <a:p>
            <a:pPr marL="365760" marR="0" lvl="0" indent="-256032">
              <a:lnSpc>
                <a:spcPct val="120000"/>
              </a:lnSpc>
              <a:spcBef>
                <a:spcPts val="400"/>
              </a:spcBef>
              <a:spcAft>
                <a:spcPts val="400"/>
              </a:spcAft>
              <a:buClr>
                <a:schemeClr val="accent1"/>
              </a:buClr>
              <a:buSzPct val="68000"/>
              <a:buFont typeface="Wingdings 3"/>
              <a:buChar char=""/>
            </a:pPr>
            <a:r>
              <a:rPr lang="en-US" sz="1600" dirty="0" smtClean="0"/>
              <a:t>Vacant properties and </a:t>
            </a:r>
            <a:r>
              <a:rPr lang="en-US" sz="1600" dirty="0" smtClean="0"/>
              <a:t>roof </a:t>
            </a:r>
            <a:r>
              <a:rPr lang="en-US" sz="1600" dirty="0" smtClean="0"/>
              <a:t>with planters that hold </a:t>
            </a:r>
            <a:r>
              <a:rPr lang="en-US" sz="1600" dirty="0"/>
              <a:t>stagnant </a:t>
            </a:r>
            <a:r>
              <a:rPr lang="en-US" sz="1600" dirty="0" smtClean="0"/>
              <a:t>water </a:t>
            </a:r>
            <a:endParaRPr lang="en-US" sz="1600" dirty="0"/>
          </a:p>
          <a:p>
            <a:pPr marL="365760" marR="0" lvl="0" indent="-256032">
              <a:lnSpc>
                <a:spcPct val="120000"/>
              </a:lnSpc>
              <a:spcBef>
                <a:spcPts val="400"/>
              </a:spcBef>
              <a:spcAft>
                <a:spcPts val="400"/>
              </a:spcAft>
              <a:buClr>
                <a:schemeClr val="accent1"/>
              </a:buClr>
              <a:buSzPct val="68000"/>
              <a:buFont typeface="Wingdings 3"/>
              <a:buChar char=""/>
            </a:pPr>
            <a:r>
              <a:rPr lang="en-US" sz="1600" dirty="0" smtClean="0"/>
              <a:t>Backyards without access</a:t>
            </a:r>
          </a:p>
          <a:p>
            <a:pPr marL="365760" marR="0" lvl="0" indent="-256032">
              <a:lnSpc>
                <a:spcPct val="120000"/>
              </a:lnSpc>
              <a:spcBef>
                <a:spcPts val="400"/>
              </a:spcBef>
              <a:spcAft>
                <a:spcPts val="400"/>
              </a:spcAft>
              <a:buClr>
                <a:schemeClr val="accent1"/>
              </a:buClr>
              <a:buSzPct val="68000"/>
              <a:buFont typeface="Wingdings 3"/>
              <a:buChar char=""/>
            </a:pPr>
            <a:r>
              <a:rPr lang="en-US" sz="1600" dirty="0" smtClean="0"/>
              <a:t>Absentee landlords</a:t>
            </a:r>
          </a:p>
          <a:p>
            <a:pPr marL="365760" marR="0" lvl="0" indent="-256032">
              <a:lnSpc>
                <a:spcPct val="120000"/>
              </a:lnSpc>
              <a:spcBef>
                <a:spcPts val="400"/>
              </a:spcBef>
              <a:spcAft>
                <a:spcPts val="400"/>
              </a:spcAft>
              <a:buClr>
                <a:schemeClr val="accent1"/>
              </a:buClr>
              <a:buSzPct val="68000"/>
              <a:buFont typeface="Wingdings 3"/>
              <a:buChar char=""/>
            </a:pPr>
            <a:r>
              <a:rPr lang="en-US" sz="1600" dirty="0" smtClean="0"/>
              <a:t>Multi-ethnic city with conflicting cultural issues and sensitivity</a:t>
            </a:r>
          </a:p>
          <a:p>
            <a:pPr marL="365760" marR="0" lvl="0" indent="-256032">
              <a:lnSpc>
                <a:spcPct val="120000"/>
              </a:lnSpc>
              <a:spcBef>
                <a:spcPts val="400"/>
              </a:spcBef>
              <a:spcAft>
                <a:spcPts val="400"/>
              </a:spcAft>
              <a:buClr>
                <a:schemeClr val="accent1"/>
              </a:buClr>
              <a:buSzPct val="68000"/>
              <a:buFont typeface="Wingdings 3"/>
              <a:buChar char=""/>
            </a:pPr>
            <a:r>
              <a:rPr lang="en-US" sz="1600" dirty="0" smtClean="0"/>
              <a:t>Information dissemination in different languages (English, Spanish and Creole) for materials, cards, flyers, PSAs, etc.</a:t>
            </a:r>
          </a:p>
        </p:txBody>
      </p:sp>
    </p:spTree>
    <p:extLst>
      <p:ext uri="{BB962C8B-B14F-4D97-AF65-F5344CB8AC3E}">
        <p14:creationId xmlns:p14="http://schemas.microsoft.com/office/powerpoint/2010/main" val="1780699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646238"/>
            <a:ext cx="8229600" cy="944562"/>
          </a:xfrm>
        </p:spPr>
        <p:txBody>
          <a:bodyPr>
            <a:noAutofit/>
          </a:bodyPr>
          <a:lstStyle/>
          <a:p>
            <a:r>
              <a:rPr lang="en-US" sz="3600" dirty="0" smtClean="0"/>
              <a:t>Operational Challenges - 4</a:t>
            </a:r>
            <a:endParaRPr lang="en-US" sz="3600" dirty="0"/>
          </a:p>
        </p:txBody>
      </p:sp>
      <p:sp>
        <p:nvSpPr>
          <p:cNvPr id="3" name="Content Placeholder 2"/>
          <p:cNvSpPr>
            <a:spLocks noGrp="1"/>
          </p:cNvSpPr>
          <p:nvPr>
            <p:ph idx="1"/>
          </p:nvPr>
        </p:nvSpPr>
        <p:spPr>
          <a:xfrm>
            <a:off x="457200" y="2865437"/>
            <a:ext cx="7543800" cy="2697163"/>
          </a:xfrm>
        </p:spPr>
        <p:txBody>
          <a:bodyPr>
            <a:normAutofit/>
          </a:bodyPr>
          <a:lstStyle/>
          <a:p>
            <a:pPr lvl="0">
              <a:spcAft>
                <a:spcPts val="400"/>
              </a:spcAft>
            </a:pPr>
            <a:r>
              <a:rPr lang="en-US" sz="1600" dirty="0" smtClean="0"/>
              <a:t>Legislative Restraints: Code </a:t>
            </a:r>
            <a:r>
              <a:rPr lang="en-US" sz="1600" dirty="0"/>
              <a:t>enforcement officers have to wait for seven (or ten) days to correct property violations </a:t>
            </a:r>
            <a:r>
              <a:rPr lang="en-US" sz="1600" dirty="0" smtClean="0"/>
              <a:t>though </a:t>
            </a:r>
            <a:r>
              <a:rPr lang="en-US" sz="1600" dirty="0" err="1" smtClean="0"/>
              <a:t>Zika</a:t>
            </a:r>
            <a:r>
              <a:rPr lang="en-US" sz="1600" dirty="0" smtClean="0"/>
              <a:t> </a:t>
            </a:r>
            <a:r>
              <a:rPr lang="en-US" sz="1600" dirty="0"/>
              <a:t>virus </a:t>
            </a:r>
            <a:r>
              <a:rPr lang="en-US" sz="1600" dirty="0" smtClean="0"/>
              <a:t>infestation is public </a:t>
            </a:r>
            <a:r>
              <a:rPr lang="en-US" sz="1600" dirty="0"/>
              <a:t>health </a:t>
            </a:r>
            <a:r>
              <a:rPr lang="en-US" sz="1600" dirty="0" smtClean="0"/>
              <a:t>threat</a:t>
            </a:r>
          </a:p>
          <a:p>
            <a:pPr lvl="0">
              <a:spcAft>
                <a:spcPts val="400"/>
              </a:spcAft>
            </a:pPr>
            <a:r>
              <a:rPr lang="en-US" sz="1600" dirty="0" smtClean="0"/>
              <a:t>Illegal storage </a:t>
            </a:r>
            <a:r>
              <a:rPr lang="en-US" sz="1600" dirty="0"/>
              <a:t>or dumping of tires, mattresses, buckets and </a:t>
            </a:r>
            <a:r>
              <a:rPr lang="en-US" sz="1600" dirty="0" smtClean="0"/>
              <a:t>other containers that store </a:t>
            </a:r>
            <a:r>
              <a:rPr lang="en-US" sz="1600" dirty="0"/>
              <a:t>water or act as mosquito breeding </a:t>
            </a:r>
            <a:r>
              <a:rPr lang="en-US" sz="1600" dirty="0" smtClean="0"/>
              <a:t>sites</a:t>
            </a:r>
          </a:p>
          <a:p>
            <a:pPr lvl="0">
              <a:spcAft>
                <a:spcPts val="400"/>
              </a:spcAft>
            </a:pPr>
            <a:r>
              <a:rPr lang="en-US" sz="1600" dirty="0" smtClean="0"/>
              <a:t>Overgrown lots that pose </a:t>
            </a:r>
            <a:r>
              <a:rPr lang="en-US" sz="1600" dirty="0"/>
              <a:t>public health </a:t>
            </a:r>
            <a:r>
              <a:rPr lang="en-US" sz="1600" dirty="0" smtClean="0"/>
              <a:t>concern</a:t>
            </a:r>
          </a:p>
          <a:p>
            <a:pPr lvl="0">
              <a:spcAft>
                <a:spcPts val="400"/>
              </a:spcAft>
            </a:pPr>
            <a:r>
              <a:rPr lang="en-US" sz="1600" dirty="0" smtClean="0"/>
              <a:t>Uncontrolled plantings and landscape improvements in private properties – plantings that hold water</a:t>
            </a:r>
            <a:r>
              <a:rPr lang="en-US" sz="1600" dirty="0"/>
              <a:t> </a:t>
            </a:r>
            <a:r>
              <a:rPr lang="en-US" sz="1600" dirty="0" smtClean="0"/>
              <a:t>and flower pots</a:t>
            </a:r>
            <a:endParaRPr lang="en-US" sz="1600" dirty="0"/>
          </a:p>
        </p:txBody>
      </p:sp>
    </p:spTree>
    <p:extLst>
      <p:ext uri="{BB962C8B-B14F-4D97-AF65-F5344CB8AC3E}">
        <p14:creationId xmlns:p14="http://schemas.microsoft.com/office/powerpoint/2010/main" val="826964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09600" y="1646238"/>
            <a:ext cx="7239000" cy="944562"/>
          </a:xfrm>
        </p:spPr>
        <p:txBody>
          <a:bodyPr>
            <a:noAutofit/>
          </a:bodyPr>
          <a:lstStyle/>
          <a:p>
            <a:r>
              <a:rPr lang="en-US" sz="3600" dirty="0"/>
              <a:t>Auto-Repair and Body Shops</a:t>
            </a:r>
          </a:p>
        </p:txBody>
      </p:sp>
      <p:sp>
        <p:nvSpPr>
          <p:cNvPr id="12" name="Rectangle 11"/>
          <p:cNvSpPr/>
          <p:nvPr/>
        </p:nvSpPr>
        <p:spPr>
          <a:xfrm>
            <a:off x="381000" y="2654212"/>
            <a:ext cx="3657600" cy="1274195"/>
          </a:xfrm>
          <a:prstGeom prst="rect">
            <a:avLst/>
          </a:prstGeom>
        </p:spPr>
        <p:txBody>
          <a:bodyPr wrap="square">
            <a:spAutoFit/>
          </a:bodyPr>
          <a:lstStyle/>
          <a:p>
            <a:pPr marL="365760" indent="-256032">
              <a:lnSpc>
                <a:spcPct val="120000"/>
              </a:lnSpc>
              <a:spcBef>
                <a:spcPts val="400"/>
              </a:spcBef>
              <a:spcAft>
                <a:spcPts val="800"/>
              </a:spcAft>
              <a:buClr>
                <a:schemeClr val="accent1"/>
              </a:buClr>
              <a:buSzPct val="68000"/>
              <a:buFont typeface="Wingdings 3"/>
              <a:buChar char=""/>
            </a:pPr>
            <a:r>
              <a:rPr lang="en-US" sz="1600" dirty="0"/>
              <a:t>Auto-Repair and Body Shops: </a:t>
            </a:r>
            <a:r>
              <a:rPr lang="en-US" sz="1600" dirty="0" smtClean="0"/>
              <a:t>Public display of tires, storage areas and undocumented disposal process</a:t>
            </a:r>
            <a:endParaRPr lang="en-US"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38400" y="4629435"/>
            <a:ext cx="2133600" cy="18288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258324" y="2707035"/>
            <a:ext cx="1899810" cy="142485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2469559"/>
            <a:ext cx="2555631" cy="1899810"/>
          </a:xfrm>
          <a:prstGeom prst="rect">
            <a:avLst/>
          </a:prstGeom>
        </p:spPr>
      </p:pic>
      <p:pic>
        <p:nvPicPr>
          <p:cNvPr id="2050" name="Picture 1" descr="image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5792" y="4480210"/>
            <a:ext cx="4072039"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550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28103"/>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990600" y="2209800"/>
            <a:ext cx="6553200" cy="2316162"/>
          </a:xfrm>
        </p:spPr>
        <p:txBody>
          <a:bodyPr>
            <a:noAutofit/>
          </a:bodyPr>
          <a:lstStyle/>
          <a:p>
            <a:pPr algn="ctr"/>
            <a:r>
              <a:rPr lang="en-US" sz="3600" dirty="0" smtClean="0"/>
              <a:t>LESSONS LEARNED: </a:t>
            </a:r>
            <a:br>
              <a:rPr lang="en-US" sz="3600" dirty="0" smtClean="0"/>
            </a:br>
            <a:r>
              <a:rPr lang="en-US" sz="1600" dirty="0"/>
              <a:t/>
            </a:r>
            <a:br>
              <a:rPr lang="en-US" sz="1600" dirty="0"/>
            </a:br>
            <a:r>
              <a:rPr lang="en-US" sz="3600" dirty="0" smtClean="0"/>
              <a:t>Operational, Legal and Public Health</a:t>
            </a:r>
            <a:endParaRPr lang="en-US" sz="3600" dirty="0"/>
          </a:p>
        </p:txBody>
      </p:sp>
    </p:spTree>
    <p:extLst>
      <p:ext uri="{BB962C8B-B14F-4D97-AF65-F5344CB8AC3E}">
        <p14:creationId xmlns:p14="http://schemas.microsoft.com/office/powerpoint/2010/main" val="3510019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62000" y="1524000"/>
            <a:ext cx="8229600" cy="944562"/>
          </a:xfrm>
        </p:spPr>
        <p:txBody>
          <a:bodyPr>
            <a:noAutofit/>
          </a:bodyPr>
          <a:lstStyle/>
          <a:p>
            <a:r>
              <a:rPr lang="en-US" sz="3600" dirty="0" smtClean="0"/>
              <a:t>Design and Policy Changes</a:t>
            </a:r>
            <a:endParaRPr lang="en-US" sz="3600" dirty="0"/>
          </a:p>
        </p:txBody>
      </p:sp>
      <p:sp>
        <p:nvSpPr>
          <p:cNvPr id="12" name="Rectangle 11"/>
          <p:cNvSpPr/>
          <p:nvPr/>
        </p:nvSpPr>
        <p:spPr>
          <a:xfrm>
            <a:off x="457200" y="2590800"/>
            <a:ext cx="4648200" cy="3046988"/>
          </a:xfrm>
          <a:prstGeom prst="rect">
            <a:avLst/>
          </a:prstGeom>
        </p:spPr>
        <p:txBody>
          <a:bodyPr wrap="square">
            <a:spAutoFit/>
          </a:bodyPr>
          <a:lstStyle/>
          <a:p>
            <a:pPr marL="365760" indent="-256032">
              <a:lnSpc>
                <a:spcPct val="120000"/>
              </a:lnSpc>
              <a:spcBef>
                <a:spcPts val="400"/>
              </a:spcBef>
              <a:spcAft>
                <a:spcPts val="400"/>
              </a:spcAft>
              <a:buClr>
                <a:schemeClr val="accent1"/>
              </a:buClr>
              <a:buSzPct val="68000"/>
              <a:buFont typeface="Wingdings 3"/>
              <a:buChar char=""/>
            </a:pPr>
            <a:r>
              <a:rPr lang="en-US" sz="1600" dirty="0" smtClean="0"/>
              <a:t>Revise landscape </a:t>
            </a:r>
            <a:r>
              <a:rPr lang="en-US" sz="1600" dirty="0" smtClean="0"/>
              <a:t>design </a:t>
            </a:r>
            <a:r>
              <a:rPr lang="en-US" sz="1600" dirty="0" smtClean="0"/>
              <a:t>standards: No structures that hold water outdoors; prescribe self-draining systems</a:t>
            </a:r>
          </a:p>
          <a:p>
            <a:pPr marL="365760" indent="-256032">
              <a:lnSpc>
                <a:spcPct val="120000"/>
              </a:lnSpc>
              <a:spcBef>
                <a:spcPts val="400"/>
              </a:spcBef>
              <a:spcAft>
                <a:spcPts val="400"/>
              </a:spcAft>
              <a:buClr>
                <a:schemeClr val="accent1"/>
              </a:buClr>
              <a:buSzPct val="68000"/>
              <a:buFont typeface="Wingdings 3"/>
              <a:buChar char=""/>
            </a:pPr>
            <a:r>
              <a:rPr lang="en-US" sz="1600" dirty="0" smtClean="0"/>
              <a:t>Update prohibited plant specie inventory: No </a:t>
            </a:r>
            <a:r>
              <a:rPr lang="en-US" sz="1600" dirty="0" smtClean="0">
                <a:solidFill>
                  <a:srgbClr val="FF0000"/>
                </a:solidFill>
              </a:rPr>
              <a:t>Bromeliads</a:t>
            </a:r>
            <a:r>
              <a:rPr lang="en-US" sz="1600" dirty="0" smtClean="0"/>
              <a:t>, etc., in public spaces and streets</a:t>
            </a:r>
          </a:p>
          <a:p>
            <a:pPr marL="365760" indent="-256032">
              <a:lnSpc>
                <a:spcPct val="120000"/>
              </a:lnSpc>
              <a:spcBef>
                <a:spcPts val="400"/>
              </a:spcBef>
              <a:spcAft>
                <a:spcPts val="400"/>
              </a:spcAft>
              <a:buClr>
                <a:schemeClr val="accent1"/>
              </a:buClr>
              <a:buSzPct val="68000"/>
              <a:buFont typeface="Wingdings 3"/>
              <a:buChar char=""/>
            </a:pPr>
            <a:r>
              <a:rPr lang="en-US" sz="1600" dirty="0" smtClean="0"/>
              <a:t>Code Enforcement: adopt a realistic compliance period</a:t>
            </a:r>
          </a:p>
          <a:p>
            <a:pPr marL="109728">
              <a:lnSpc>
                <a:spcPct val="120000"/>
              </a:lnSpc>
              <a:spcBef>
                <a:spcPts val="400"/>
              </a:spcBef>
              <a:spcAft>
                <a:spcPts val="0"/>
              </a:spcAft>
              <a:buClr>
                <a:schemeClr val="accent1"/>
              </a:buClr>
              <a:buSzPct val="68000"/>
            </a:pPr>
            <a:endParaRPr lang="en-US" sz="1600" dirty="0" smtClean="0"/>
          </a:p>
        </p:txBody>
      </p:sp>
      <p:pic>
        <p:nvPicPr>
          <p:cNvPr id="6" name="Picture 4" descr="K:\New_Files\DDA_IMAGES\Robin_Hill_photos\August2012\LoRes\Miami DDA photo by Robin Hill (c) HI RES (1).jpg"/>
          <p:cNvPicPr>
            <a:picLocks noChangeAspect="1" noChangeArrowheads="1"/>
          </p:cNvPicPr>
          <p:nvPr/>
        </p:nvPicPr>
        <p:blipFill rotWithShape="1">
          <a:blip r:embed="rId4">
            <a:extLst>
              <a:ext uri="{28A0092B-C50C-407E-A947-70E740481C1C}">
                <a14:useLocalDpi xmlns:a14="http://schemas.microsoft.com/office/drawing/2010/main" val="0"/>
              </a:ext>
            </a:extLst>
          </a:blip>
          <a:srcRect l="23533" r="22467"/>
          <a:stretch/>
        </p:blipFill>
        <p:spPr bwMode="auto">
          <a:xfrm>
            <a:off x="5541681" y="2628934"/>
            <a:ext cx="2992719" cy="369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525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524000"/>
            <a:ext cx="8229600" cy="944562"/>
          </a:xfrm>
        </p:spPr>
        <p:txBody>
          <a:bodyPr>
            <a:noAutofit/>
          </a:bodyPr>
          <a:lstStyle/>
          <a:p>
            <a:r>
              <a:rPr lang="en-US" sz="3600" dirty="0" err="1" smtClean="0"/>
              <a:t>Zika</a:t>
            </a:r>
            <a:r>
              <a:rPr lang="en-US" sz="3600" dirty="0" smtClean="0"/>
              <a:t> Virus – Local Time Capsule</a:t>
            </a:r>
            <a:endParaRPr lang="en-US" sz="3600" dirty="0"/>
          </a:p>
        </p:txBody>
      </p:sp>
      <p:sp>
        <p:nvSpPr>
          <p:cNvPr id="3" name="Content Placeholder 2"/>
          <p:cNvSpPr>
            <a:spLocks noGrp="1"/>
          </p:cNvSpPr>
          <p:nvPr>
            <p:ph idx="1"/>
          </p:nvPr>
        </p:nvSpPr>
        <p:spPr>
          <a:xfrm>
            <a:off x="609600" y="2636837"/>
            <a:ext cx="7315200" cy="3230563"/>
          </a:xfrm>
        </p:spPr>
        <p:txBody>
          <a:bodyPr>
            <a:normAutofit/>
          </a:bodyPr>
          <a:lstStyle/>
          <a:p>
            <a:pPr>
              <a:spcAft>
                <a:spcPts val="400"/>
              </a:spcAft>
            </a:pPr>
            <a:r>
              <a:rPr lang="en-US" sz="1800" dirty="0" smtClean="0"/>
              <a:t>Vectors: </a:t>
            </a:r>
            <a:r>
              <a:rPr lang="en-US" sz="1800" dirty="0" err="1" smtClean="0"/>
              <a:t>Aedes</a:t>
            </a:r>
            <a:r>
              <a:rPr lang="en-US" sz="1800" dirty="0" smtClean="0"/>
              <a:t> </a:t>
            </a:r>
            <a:r>
              <a:rPr lang="en-US" sz="1800" dirty="0" err="1" smtClean="0"/>
              <a:t>Aegypti</a:t>
            </a:r>
            <a:r>
              <a:rPr lang="en-US" sz="1800" dirty="0" smtClean="0"/>
              <a:t> mosquito, human and breeding sites</a:t>
            </a:r>
          </a:p>
          <a:p>
            <a:pPr>
              <a:spcAft>
                <a:spcPts val="400"/>
              </a:spcAft>
            </a:pPr>
            <a:r>
              <a:rPr lang="en-US" sz="1800" dirty="0" smtClean="0"/>
              <a:t>February 2016: Governor Rick Scott declare </a:t>
            </a:r>
            <a:r>
              <a:rPr lang="en-US" sz="1800" dirty="0" err="1" smtClean="0"/>
              <a:t>Zika</a:t>
            </a:r>
            <a:r>
              <a:rPr lang="en-US" sz="1800" dirty="0" smtClean="0"/>
              <a:t> Emergency</a:t>
            </a:r>
          </a:p>
          <a:p>
            <a:pPr>
              <a:spcAft>
                <a:spcPts val="400"/>
              </a:spcAft>
            </a:pPr>
            <a:r>
              <a:rPr lang="en-US" sz="1800" dirty="0" smtClean="0"/>
              <a:t>City of Miami: response through citywide cleanup campaign</a:t>
            </a:r>
          </a:p>
          <a:p>
            <a:pPr>
              <a:spcAft>
                <a:spcPts val="400"/>
              </a:spcAft>
            </a:pPr>
            <a:r>
              <a:rPr lang="en-US" sz="1800" dirty="0" smtClean="0"/>
              <a:t>February </a:t>
            </a:r>
            <a:r>
              <a:rPr lang="en-US" sz="1800" dirty="0"/>
              <a:t>12, </a:t>
            </a:r>
            <a:r>
              <a:rPr lang="en-US" sz="1800" dirty="0" smtClean="0"/>
              <a:t>2016: Governor </a:t>
            </a:r>
            <a:r>
              <a:rPr lang="en-US" sz="1800" dirty="0"/>
              <a:t>Scott directed the State Surgeon General to activate a </a:t>
            </a:r>
            <a:r>
              <a:rPr lang="en-US" sz="1800" dirty="0" err="1"/>
              <a:t>Zika</a:t>
            </a:r>
            <a:r>
              <a:rPr lang="en-US" sz="1800" dirty="0"/>
              <a:t> Virus Information </a:t>
            </a:r>
            <a:r>
              <a:rPr lang="en-US" sz="1800" dirty="0" smtClean="0"/>
              <a:t>Hotline, </a:t>
            </a:r>
            <a:r>
              <a:rPr lang="en-US" sz="1800" b="1" dirty="0" smtClean="0"/>
              <a:t>1-855-622-6735 </a:t>
            </a:r>
            <a:r>
              <a:rPr lang="en-US" sz="1800" dirty="0" smtClean="0"/>
              <a:t>managed by </a:t>
            </a:r>
            <a:r>
              <a:rPr lang="en-US" sz="1800" dirty="0"/>
              <a:t>the Department of </a:t>
            </a:r>
            <a:r>
              <a:rPr lang="en-US" sz="1800" dirty="0" smtClean="0"/>
              <a:t>Health </a:t>
            </a:r>
            <a:r>
              <a:rPr lang="en-US" sz="1800" b="1" dirty="0" smtClean="0"/>
              <a:t> </a:t>
            </a:r>
          </a:p>
        </p:txBody>
      </p:sp>
    </p:spTree>
    <p:extLst>
      <p:ext uri="{BB962C8B-B14F-4D97-AF65-F5344CB8AC3E}">
        <p14:creationId xmlns:p14="http://schemas.microsoft.com/office/powerpoint/2010/main" val="282387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533400" y="1722438"/>
            <a:ext cx="8229600" cy="944562"/>
          </a:xfrm>
        </p:spPr>
        <p:txBody>
          <a:bodyPr>
            <a:noAutofit/>
          </a:bodyPr>
          <a:lstStyle/>
          <a:p>
            <a:r>
              <a:rPr lang="en-US" sz="3600" dirty="0" smtClean="0"/>
              <a:t>Citizen Self-Surveillance is helpful</a:t>
            </a:r>
            <a:endParaRPr lang="en-US" sz="3600" dirty="0"/>
          </a:p>
        </p:txBody>
      </p:sp>
      <p:sp>
        <p:nvSpPr>
          <p:cNvPr id="12" name="Rectangle 11"/>
          <p:cNvSpPr/>
          <p:nvPr/>
        </p:nvSpPr>
        <p:spPr>
          <a:xfrm>
            <a:off x="457200" y="2590800"/>
            <a:ext cx="7696200" cy="2121606"/>
          </a:xfrm>
          <a:prstGeom prst="rect">
            <a:avLst/>
          </a:prstGeom>
        </p:spPr>
        <p:txBody>
          <a:bodyPr wrap="square">
            <a:spAutoFit/>
          </a:bodyPr>
          <a:lstStyle/>
          <a:p>
            <a:pPr marL="365760" indent="-256032">
              <a:lnSpc>
                <a:spcPct val="120000"/>
              </a:lnSpc>
              <a:spcBef>
                <a:spcPts val="400"/>
              </a:spcBef>
              <a:spcAft>
                <a:spcPts val="0"/>
              </a:spcAft>
              <a:buClr>
                <a:schemeClr val="accent1"/>
              </a:buClr>
              <a:buSzPct val="68000"/>
              <a:buFont typeface="Wingdings 3"/>
              <a:buChar char=""/>
            </a:pPr>
            <a:r>
              <a:rPr lang="en-US" sz="1600" dirty="0" smtClean="0"/>
              <a:t>My backyard is my private property; but it is not an approved storage</a:t>
            </a:r>
          </a:p>
          <a:p>
            <a:pPr marL="365760" indent="-256032">
              <a:lnSpc>
                <a:spcPct val="120000"/>
              </a:lnSpc>
              <a:spcBef>
                <a:spcPts val="400"/>
              </a:spcBef>
              <a:spcAft>
                <a:spcPts val="0"/>
              </a:spcAft>
              <a:buClr>
                <a:schemeClr val="accent1"/>
              </a:buClr>
              <a:buSzPct val="68000"/>
              <a:buFont typeface="Wingdings 3"/>
              <a:buChar char=""/>
            </a:pPr>
            <a:r>
              <a:rPr lang="en-US" sz="1600" dirty="0" smtClean="0"/>
              <a:t>Good neighbors are your brother’s keeper </a:t>
            </a:r>
          </a:p>
          <a:p>
            <a:pPr marL="365760" indent="-256032">
              <a:lnSpc>
                <a:spcPct val="120000"/>
              </a:lnSpc>
              <a:spcBef>
                <a:spcPts val="400"/>
              </a:spcBef>
              <a:buClr>
                <a:schemeClr val="accent1"/>
              </a:buClr>
              <a:buSzPct val="68000"/>
              <a:buFont typeface="Wingdings 3"/>
              <a:buChar char=""/>
            </a:pPr>
            <a:r>
              <a:rPr lang="en-US" sz="1600" dirty="0"/>
              <a:t>Citizen participation and Google Image </a:t>
            </a:r>
            <a:r>
              <a:rPr lang="en-US" sz="1600" dirty="0" smtClean="0"/>
              <a:t>Search</a:t>
            </a:r>
          </a:p>
          <a:p>
            <a:pPr marL="365760" indent="-256032">
              <a:lnSpc>
                <a:spcPct val="120000"/>
              </a:lnSpc>
              <a:spcBef>
                <a:spcPts val="400"/>
              </a:spcBef>
              <a:spcAft>
                <a:spcPts val="0"/>
              </a:spcAft>
              <a:buClr>
                <a:schemeClr val="accent1"/>
              </a:buClr>
              <a:buSzPct val="68000"/>
              <a:buFont typeface="Wingdings 3"/>
              <a:buChar char=""/>
            </a:pPr>
            <a:r>
              <a:rPr lang="en-US" sz="1600" dirty="0" smtClean="0"/>
              <a:t>Code Enforcement is key to safe and healthy neighborhood</a:t>
            </a:r>
          </a:p>
          <a:p>
            <a:pPr marL="109728">
              <a:lnSpc>
                <a:spcPct val="120000"/>
              </a:lnSpc>
              <a:spcBef>
                <a:spcPts val="400"/>
              </a:spcBef>
              <a:spcAft>
                <a:spcPts val="0"/>
              </a:spcAft>
              <a:buClr>
                <a:schemeClr val="accent1"/>
              </a:buClr>
              <a:buSzPct val="68000"/>
            </a:pPr>
            <a:endParaRPr lang="en-US" sz="1600" dirty="0" smtClean="0"/>
          </a:p>
          <a:p>
            <a:pPr marL="109728">
              <a:lnSpc>
                <a:spcPct val="120000"/>
              </a:lnSpc>
              <a:spcBef>
                <a:spcPts val="400"/>
              </a:spcBef>
              <a:spcAft>
                <a:spcPts val="0"/>
              </a:spcAft>
              <a:buClr>
                <a:schemeClr val="accent1"/>
              </a:buClr>
              <a:buSzPct val="68000"/>
            </a:pPr>
            <a:endParaRPr lang="en-US" sz="16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8080" y="4267200"/>
            <a:ext cx="1950720" cy="146304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880" y="4267200"/>
            <a:ext cx="1950720" cy="146304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2680" y="4267200"/>
            <a:ext cx="1950720" cy="1463040"/>
          </a:xfrm>
          <a:prstGeom prst="rect">
            <a:avLst/>
          </a:prstGeom>
        </p:spPr>
      </p:pic>
    </p:spTree>
    <p:extLst>
      <p:ext uri="{BB962C8B-B14F-4D97-AF65-F5344CB8AC3E}">
        <p14:creationId xmlns:p14="http://schemas.microsoft.com/office/powerpoint/2010/main" val="195003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62000" y="1524000"/>
            <a:ext cx="8229600" cy="944562"/>
          </a:xfrm>
        </p:spPr>
        <p:txBody>
          <a:bodyPr>
            <a:noAutofit/>
          </a:bodyPr>
          <a:lstStyle/>
          <a:p>
            <a:r>
              <a:rPr lang="en-US" sz="3600" dirty="0" smtClean="0"/>
              <a:t>Law Enforcement at Hotspots</a:t>
            </a:r>
            <a:endParaRPr lang="en-US" sz="3600" dirty="0"/>
          </a:p>
        </p:txBody>
      </p:sp>
      <p:sp>
        <p:nvSpPr>
          <p:cNvPr id="12" name="Rectangle 11"/>
          <p:cNvSpPr/>
          <p:nvPr/>
        </p:nvSpPr>
        <p:spPr>
          <a:xfrm>
            <a:off x="457200" y="2590800"/>
            <a:ext cx="4343400" cy="2365776"/>
          </a:xfrm>
          <a:prstGeom prst="rect">
            <a:avLst/>
          </a:prstGeom>
        </p:spPr>
        <p:txBody>
          <a:bodyPr wrap="square">
            <a:spAutoFit/>
          </a:bodyPr>
          <a:lstStyle/>
          <a:p>
            <a:pPr marL="365760" indent="-256032">
              <a:lnSpc>
                <a:spcPct val="120000"/>
              </a:lnSpc>
              <a:spcBef>
                <a:spcPts val="400"/>
              </a:spcBef>
              <a:spcAft>
                <a:spcPts val="0"/>
              </a:spcAft>
              <a:buClr>
                <a:schemeClr val="accent1"/>
              </a:buClr>
              <a:buSzPct val="68000"/>
              <a:buFont typeface="Wingdings 3"/>
              <a:buChar char=""/>
            </a:pPr>
            <a:r>
              <a:rPr lang="en-US" sz="1600" dirty="0" smtClean="0"/>
              <a:t>MPD Environmental Crimes Unit</a:t>
            </a:r>
          </a:p>
          <a:p>
            <a:pPr marL="365760" indent="-256032">
              <a:lnSpc>
                <a:spcPct val="120000"/>
              </a:lnSpc>
              <a:spcBef>
                <a:spcPts val="400"/>
              </a:spcBef>
              <a:spcAft>
                <a:spcPts val="0"/>
              </a:spcAft>
              <a:buClr>
                <a:schemeClr val="accent1"/>
              </a:buClr>
              <a:buSzPct val="68000"/>
              <a:buFont typeface="Wingdings 3"/>
              <a:buChar char=""/>
            </a:pPr>
            <a:r>
              <a:rPr lang="en-US" sz="1600" dirty="0" smtClean="0"/>
              <a:t>Illegal Dumping: Install cameras in public places and Street hotspots</a:t>
            </a:r>
          </a:p>
          <a:p>
            <a:pPr marL="365760" indent="-256032">
              <a:lnSpc>
                <a:spcPct val="120000"/>
              </a:lnSpc>
              <a:spcBef>
                <a:spcPts val="400"/>
              </a:spcBef>
              <a:spcAft>
                <a:spcPts val="0"/>
              </a:spcAft>
              <a:buClr>
                <a:schemeClr val="accent1"/>
              </a:buClr>
              <a:buSzPct val="68000"/>
              <a:buFont typeface="Wingdings 3"/>
              <a:buChar char=""/>
            </a:pPr>
            <a:r>
              <a:rPr lang="en-US" sz="1600" dirty="0" smtClean="0"/>
              <a:t>Code Enforcement: escalate process and compliance</a:t>
            </a:r>
          </a:p>
          <a:p>
            <a:pPr marL="365760" indent="-256032">
              <a:lnSpc>
                <a:spcPct val="120000"/>
              </a:lnSpc>
              <a:spcBef>
                <a:spcPts val="400"/>
              </a:spcBef>
              <a:spcAft>
                <a:spcPts val="0"/>
              </a:spcAft>
              <a:buClr>
                <a:schemeClr val="accent1"/>
              </a:buClr>
              <a:buSzPct val="68000"/>
              <a:buFont typeface="Wingdings 3"/>
              <a:buChar char=""/>
            </a:pPr>
            <a:r>
              <a:rPr lang="en-US" sz="1600" dirty="0" smtClean="0"/>
              <a:t>Waste or Used Tires</a:t>
            </a:r>
          </a:p>
          <a:p>
            <a:pPr marL="109728">
              <a:lnSpc>
                <a:spcPct val="120000"/>
              </a:lnSpc>
              <a:spcBef>
                <a:spcPts val="400"/>
              </a:spcBef>
              <a:spcAft>
                <a:spcPts val="0"/>
              </a:spcAft>
              <a:buClr>
                <a:schemeClr val="accent1"/>
              </a:buClr>
              <a:buSzPct val="68000"/>
            </a:pPr>
            <a:endParaRPr lang="en-US" sz="1600" dirty="0" smtClean="0"/>
          </a:p>
        </p:txBody>
      </p:sp>
      <p:pic>
        <p:nvPicPr>
          <p:cNvPr id="7" name="Content Placeholder 9" descr="20150630_091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743200"/>
            <a:ext cx="40386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89225" y="4289425"/>
            <a:ext cx="2413000" cy="1809750"/>
          </a:xfrm>
          <a:prstGeom prst="rect">
            <a:avLst/>
          </a:prstGeom>
        </p:spPr>
      </p:pic>
    </p:spTree>
    <p:extLst>
      <p:ext uri="{BB962C8B-B14F-4D97-AF65-F5344CB8AC3E}">
        <p14:creationId xmlns:p14="http://schemas.microsoft.com/office/powerpoint/2010/main" val="664285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11430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81000" y="1524000"/>
            <a:ext cx="8610600" cy="944562"/>
          </a:xfrm>
        </p:spPr>
        <p:txBody>
          <a:bodyPr>
            <a:noAutofit/>
          </a:bodyPr>
          <a:lstStyle/>
          <a:p>
            <a:r>
              <a:rPr lang="en-US" sz="2400" dirty="0" smtClean="0"/>
              <a:t>Title XXIX, Ch. 403, Public Health, Environ Control, F.S.</a:t>
            </a:r>
            <a:endParaRPr lang="en-US" sz="2400" dirty="0"/>
          </a:p>
        </p:txBody>
      </p:sp>
      <p:sp>
        <p:nvSpPr>
          <p:cNvPr id="12" name="Rectangle 11"/>
          <p:cNvSpPr/>
          <p:nvPr/>
        </p:nvSpPr>
        <p:spPr>
          <a:xfrm>
            <a:off x="457200" y="2286000"/>
            <a:ext cx="8382000" cy="2905411"/>
          </a:xfrm>
          <a:prstGeom prst="rect">
            <a:avLst/>
          </a:prstGeom>
        </p:spPr>
        <p:txBody>
          <a:bodyPr wrap="square">
            <a:spAutoFit/>
          </a:bodyPr>
          <a:lstStyle/>
          <a:p>
            <a:pPr marL="365760" indent="-256032">
              <a:lnSpc>
                <a:spcPct val="120000"/>
              </a:lnSpc>
              <a:spcBef>
                <a:spcPts val="400"/>
              </a:spcBef>
              <a:buClr>
                <a:schemeClr val="accent1"/>
              </a:buClr>
              <a:buSzPct val="68000"/>
              <a:buFont typeface="Wingdings 3"/>
              <a:buChar char=""/>
            </a:pPr>
            <a:r>
              <a:rPr lang="en-US" sz="1500" i="1" dirty="0" smtClean="0"/>
              <a:t>403.718	</a:t>
            </a:r>
            <a:r>
              <a:rPr lang="en-US" sz="1600" dirty="0" smtClean="0"/>
              <a:t>Waste </a:t>
            </a:r>
            <a:r>
              <a:rPr lang="en-US" sz="1600" dirty="0"/>
              <a:t>tire fees</a:t>
            </a:r>
            <a:r>
              <a:rPr lang="en-US" sz="1600" dirty="0" smtClean="0"/>
              <a:t>. </a:t>
            </a:r>
          </a:p>
          <a:p>
            <a:pPr marL="109728">
              <a:lnSpc>
                <a:spcPct val="120000"/>
              </a:lnSpc>
              <a:spcBef>
                <a:spcPts val="400"/>
              </a:spcBef>
              <a:spcAft>
                <a:spcPts val="400"/>
              </a:spcAft>
              <a:buClr>
                <a:schemeClr val="accent1"/>
              </a:buClr>
              <a:buSzPct val="68000"/>
            </a:pPr>
            <a:r>
              <a:rPr lang="en-US" sz="1600" dirty="0" smtClean="0"/>
              <a:t>(</a:t>
            </a:r>
            <a:r>
              <a:rPr lang="en-US" sz="1600" dirty="0"/>
              <a:t>1) For the privilege of engaging in business, a fee for each new motor vehicle tire sold at </a:t>
            </a:r>
            <a:r>
              <a:rPr lang="en-US" sz="1600" dirty="0" smtClean="0"/>
              <a:t>retail…is </a:t>
            </a:r>
            <a:r>
              <a:rPr lang="en-US" sz="1600" dirty="0"/>
              <a:t>imposed on </a:t>
            </a:r>
            <a:r>
              <a:rPr lang="en-US" sz="1600" dirty="0" smtClean="0"/>
              <a:t>any…retail </a:t>
            </a:r>
            <a:r>
              <a:rPr lang="en-US" sz="1600" dirty="0"/>
              <a:t>sales of new motor vehicle tires within this state</a:t>
            </a:r>
            <a:r>
              <a:rPr lang="en-US" sz="1600" dirty="0" smtClean="0"/>
              <a:t>... </a:t>
            </a:r>
            <a:r>
              <a:rPr lang="en-US" sz="1600" dirty="0">
                <a:solidFill>
                  <a:srgbClr val="FF0000"/>
                </a:solidFill>
              </a:rPr>
              <a:t>Such fee shall be imposed at the rate of $1 for each new tire sold. </a:t>
            </a:r>
            <a:endParaRPr lang="en-US" sz="1600" dirty="0" smtClean="0">
              <a:solidFill>
                <a:srgbClr val="FF0000"/>
              </a:solidFill>
            </a:endParaRPr>
          </a:p>
          <a:p>
            <a:pPr marL="109728">
              <a:lnSpc>
                <a:spcPct val="120000"/>
              </a:lnSpc>
              <a:spcBef>
                <a:spcPts val="400"/>
              </a:spcBef>
              <a:spcAft>
                <a:spcPts val="400"/>
              </a:spcAft>
              <a:buClr>
                <a:schemeClr val="accent1"/>
              </a:buClr>
              <a:buSzPct val="68000"/>
            </a:pPr>
            <a:r>
              <a:rPr lang="en-US" sz="1600" dirty="0" smtClean="0"/>
              <a:t>(</a:t>
            </a:r>
            <a:r>
              <a:rPr lang="en-US" sz="1600" dirty="0"/>
              <a:t>2) The fee imposed by this section shall be reported to the Department of </a:t>
            </a:r>
            <a:r>
              <a:rPr lang="en-US" sz="1600" dirty="0" smtClean="0"/>
              <a:t>Revenue…</a:t>
            </a:r>
            <a:r>
              <a:rPr lang="en-US" sz="1600" dirty="0" smtClean="0">
                <a:solidFill>
                  <a:srgbClr val="FF0000"/>
                </a:solidFill>
              </a:rPr>
              <a:t>The </a:t>
            </a:r>
            <a:r>
              <a:rPr lang="en-US" sz="1600" dirty="0">
                <a:solidFill>
                  <a:srgbClr val="FF0000"/>
                </a:solidFill>
              </a:rPr>
              <a:t>proceeds of the waste tire fee, less administrative costs, shall be transferred by the Department of Revenue into the Solid Waste Management Trust Fund</a:t>
            </a:r>
            <a:r>
              <a:rPr lang="en-US" sz="1600" dirty="0" smtClean="0">
                <a:solidFill>
                  <a:srgbClr val="FF0000"/>
                </a:solidFill>
              </a:rPr>
              <a:t>.</a:t>
            </a:r>
            <a:endParaRPr lang="en-US" sz="1600" dirty="0"/>
          </a:p>
        </p:txBody>
      </p:sp>
    </p:spTree>
    <p:extLst>
      <p:ext uri="{BB962C8B-B14F-4D97-AF65-F5344CB8AC3E}">
        <p14:creationId xmlns:p14="http://schemas.microsoft.com/office/powerpoint/2010/main" val="50248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11430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81000" y="1524000"/>
            <a:ext cx="8610600" cy="944562"/>
          </a:xfrm>
        </p:spPr>
        <p:txBody>
          <a:bodyPr>
            <a:noAutofit/>
          </a:bodyPr>
          <a:lstStyle/>
          <a:p>
            <a:r>
              <a:rPr lang="en-US" sz="2400" dirty="0" smtClean="0"/>
              <a:t>Title XXIX, Ch. 403, Public Health, Environ Control, F.S.</a:t>
            </a:r>
            <a:endParaRPr lang="en-US" sz="2400" dirty="0"/>
          </a:p>
        </p:txBody>
      </p:sp>
      <p:sp>
        <p:nvSpPr>
          <p:cNvPr id="12" name="Rectangle 11"/>
          <p:cNvSpPr/>
          <p:nvPr/>
        </p:nvSpPr>
        <p:spPr>
          <a:xfrm>
            <a:off x="457200" y="2286000"/>
            <a:ext cx="8382000" cy="4193969"/>
          </a:xfrm>
          <a:prstGeom prst="rect">
            <a:avLst/>
          </a:prstGeom>
        </p:spPr>
        <p:txBody>
          <a:bodyPr wrap="square">
            <a:spAutoFit/>
          </a:bodyPr>
          <a:lstStyle/>
          <a:p>
            <a:pPr marL="365760" indent="-256032">
              <a:lnSpc>
                <a:spcPct val="120000"/>
              </a:lnSpc>
              <a:spcBef>
                <a:spcPts val="400"/>
              </a:spcBef>
              <a:buClr>
                <a:schemeClr val="accent1"/>
              </a:buClr>
              <a:buSzPct val="68000"/>
              <a:buFont typeface="Wingdings 3"/>
              <a:buChar char=""/>
            </a:pPr>
            <a:r>
              <a:rPr lang="en-US" sz="1500" i="1" dirty="0" smtClean="0"/>
              <a:t>403.717(3)(b) “</a:t>
            </a:r>
            <a:r>
              <a:rPr lang="en-US" sz="1500" i="1" dirty="0" smtClean="0">
                <a:solidFill>
                  <a:srgbClr val="FF0000"/>
                </a:solidFill>
              </a:rPr>
              <a:t>It </a:t>
            </a:r>
            <a:r>
              <a:rPr lang="en-US" sz="1500" i="1" dirty="0">
                <a:solidFill>
                  <a:srgbClr val="FF0000"/>
                </a:solidFill>
              </a:rPr>
              <a:t>is unlawful for any person to dispose of waste tires </a:t>
            </a:r>
            <a:r>
              <a:rPr lang="en-US" sz="1500" i="1" dirty="0"/>
              <a:t>or processed tires </a:t>
            </a:r>
            <a:r>
              <a:rPr lang="en-US" sz="1500" i="1" dirty="0">
                <a:solidFill>
                  <a:srgbClr val="FF0000"/>
                </a:solidFill>
              </a:rPr>
              <a:t>in the state except at a permitted solid waste management </a:t>
            </a:r>
            <a:r>
              <a:rPr lang="en-US" sz="1500" i="1" dirty="0" smtClean="0">
                <a:solidFill>
                  <a:srgbClr val="FF0000"/>
                </a:solidFill>
              </a:rPr>
              <a:t>facility</a:t>
            </a:r>
            <a:r>
              <a:rPr lang="en-US" sz="1500" i="1" dirty="0" smtClean="0"/>
              <a:t>…”</a:t>
            </a:r>
            <a:endParaRPr lang="en-US" sz="1500" dirty="0"/>
          </a:p>
          <a:p>
            <a:pPr marL="365760" indent="-256032">
              <a:lnSpc>
                <a:spcPct val="120000"/>
              </a:lnSpc>
              <a:spcBef>
                <a:spcPts val="400"/>
              </a:spcBef>
              <a:buClr>
                <a:schemeClr val="accent1"/>
              </a:buClr>
              <a:buSzPct val="68000"/>
              <a:buFont typeface="Wingdings 3"/>
              <a:buChar char=""/>
            </a:pPr>
            <a:r>
              <a:rPr lang="en-US" sz="1500" i="1" dirty="0" smtClean="0"/>
              <a:t>403.717(5)(a) “The </a:t>
            </a:r>
            <a:r>
              <a:rPr lang="en-US" sz="1500" i="1" dirty="0"/>
              <a:t>department shall encourage the </a:t>
            </a:r>
            <a:r>
              <a:rPr lang="en-US" sz="1500" i="1" dirty="0">
                <a:solidFill>
                  <a:srgbClr val="FF0000"/>
                </a:solidFill>
              </a:rPr>
              <a:t>voluntary establishment of waste tire collection centers at retail tire-selling businesses, waste tire processing facilities, and solid waste disposal facilities, to be open to the public </a:t>
            </a:r>
            <a:r>
              <a:rPr lang="en-US" sz="1500" i="1" dirty="0"/>
              <a:t>for the deposit of waste tires</a:t>
            </a:r>
            <a:r>
              <a:rPr lang="en-US" sz="1500" i="1" dirty="0" smtClean="0"/>
              <a:t>.”</a:t>
            </a:r>
          </a:p>
          <a:p>
            <a:pPr marL="365760" indent="-256032">
              <a:lnSpc>
                <a:spcPct val="120000"/>
              </a:lnSpc>
              <a:spcBef>
                <a:spcPts val="400"/>
              </a:spcBef>
              <a:buClr>
                <a:schemeClr val="accent1"/>
              </a:buClr>
              <a:buSzPct val="68000"/>
              <a:buFont typeface="Wingdings 3"/>
              <a:buChar char=""/>
            </a:pPr>
            <a:r>
              <a:rPr lang="en-US" sz="1500" i="1" dirty="0" smtClean="0"/>
              <a:t>403.717(5)(b) “The </a:t>
            </a:r>
            <a:r>
              <a:rPr lang="en-US" sz="1500" i="1" dirty="0"/>
              <a:t>department may </a:t>
            </a:r>
            <a:r>
              <a:rPr lang="en-US" sz="1500" i="1" dirty="0">
                <a:solidFill>
                  <a:srgbClr val="FF0000"/>
                </a:solidFill>
              </a:rPr>
              <a:t>establish an incentives program to encourage individuals to return their waste tires to a waste tire collection center</a:t>
            </a:r>
            <a:r>
              <a:rPr lang="en-US" sz="1500" i="1" dirty="0"/>
              <a:t>. The incentives may involve the use of discount or prize coupons, prize drawings, promotional giveaways, or other activities the department determines will promote collection, reuse, volume reduction, and proper disposal of waste tires</a:t>
            </a:r>
            <a:r>
              <a:rPr lang="en-US" sz="1500" i="1" dirty="0" smtClean="0"/>
              <a:t>.”</a:t>
            </a:r>
          </a:p>
          <a:p>
            <a:pPr marL="365760" indent="-256032">
              <a:lnSpc>
                <a:spcPct val="120000"/>
              </a:lnSpc>
              <a:spcBef>
                <a:spcPts val="400"/>
              </a:spcBef>
              <a:buClr>
                <a:schemeClr val="accent1"/>
              </a:buClr>
              <a:buSzPct val="68000"/>
              <a:buFont typeface="Wingdings 3"/>
              <a:buChar char=""/>
            </a:pPr>
            <a:r>
              <a:rPr lang="en-US" sz="1500" i="1" dirty="0" smtClean="0"/>
              <a:t>403.031(2)</a:t>
            </a:r>
            <a:r>
              <a:rPr lang="en-US" sz="1600" dirty="0"/>
              <a:t> </a:t>
            </a:r>
            <a:r>
              <a:rPr lang="en-US" sz="1500" i="1" dirty="0"/>
              <a:t>Definitions.—In construing this chapter, or rules and </a:t>
            </a:r>
            <a:r>
              <a:rPr lang="en-US" sz="1500" i="1" dirty="0" smtClean="0"/>
              <a:t>regulations…(</a:t>
            </a:r>
            <a:r>
              <a:rPr lang="en-US" sz="1500" i="1" dirty="0"/>
              <a:t>2) “Department” means the Department of Environmental Protection.</a:t>
            </a:r>
          </a:p>
          <a:p>
            <a:pPr marL="365760" indent="-256032">
              <a:lnSpc>
                <a:spcPct val="120000"/>
              </a:lnSpc>
              <a:spcBef>
                <a:spcPts val="400"/>
              </a:spcBef>
              <a:buClr>
                <a:schemeClr val="accent1"/>
              </a:buClr>
              <a:buSzPct val="68000"/>
              <a:buFont typeface="Wingdings 3"/>
              <a:buChar char=""/>
            </a:pPr>
            <a:endParaRPr lang="en-US" sz="1500" i="1" dirty="0"/>
          </a:p>
        </p:txBody>
      </p:sp>
    </p:spTree>
    <p:extLst>
      <p:ext uri="{BB962C8B-B14F-4D97-AF65-F5344CB8AC3E}">
        <p14:creationId xmlns:p14="http://schemas.microsoft.com/office/powerpoint/2010/main" val="4117424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62000" y="1524000"/>
            <a:ext cx="8229600" cy="944562"/>
          </a:xfrm>
        </p:spPr>
        <p:txBody>
          <a:bodyPr>
            <a:noAutofit/>
          </a:bodyPr>
          <a:lstStyle/>
          <a:p>
            <a:r>
              <a:rPr lang="en-US" sz="3600" dirty="0" smtClean="0"/>
              <a:t>Legislative Changes</a:t>
            </a:r>
            <a:endParaRPr lang="en-US" sz="3600" dirty="0"/>
          </a:p>
        </p:txBody>
      </p:sp>
      <p:sp>
        <p:nvSpPr>
          <p:cNvPr id="12" name="Rectangle 11"/>
          <p:cNvSpPr/>
          <p:nvPr/>
        </p:nvSpPr>
        <p:spPr>
          <a:xfrm>
            <a:off x="381000" y="2654213"/>
            <a:ext cx="4038600" cy="1711238"/>
          </a:xfrm>
          <a:prstGeom prst="rect">
            <a:avLst/>
          </a:prstGeom>
        </p:spPr>
        <p:txBody>
          <a:bodyPr wrap="square">
            <a:spAutoFit/>
          </a:bodyPr>
          <a:lstStyle/>
          <a:p>
            <a:pPr marL="365760" indent="-256032">
              <a:lnSpc>
                <a:spcPct val="120000"/>
              </a:lnSpc>
              <a:spcBef>
                <a:spcPts val="400"/>
              </a:spcBef>
              <a:spcAft>
                <a:spcPts val="800"/>
              </a:spcAft>
              <a:buClr>
                <a:schemeClr val="accent1"/>
              </a:buClr>
              <a:buSzPct val="68000"/>
              <a:buFont typeface="Wingdings 3"/>
              <a:buChar char=""/>
            </a:pPr>
            <a:r>
              <a:rPr lang="en-US" sz="1600" dirty="0"/>
              <a:t>Auto-Repair and Body Shops: </a:t>
            </a:r>
            <a:r>
              <a:rPr lang="en-US" sz="1600" dirty="0" smtClean="0"/>
              <a:t>Display tires, and audit of waste or used </a:t>
            </a:r>
            <a:r>
              <a:rPr lang="en-US" sz="1600" dirty="0"/>
              <a:t>tire </a:t>
            </a:r>
            <a:r>
              <a:rPr lang="en-US" sz="1600" dirty="0" smtClean="0"/>
              <a:t>disposal</a:t>
            </a:r>
          </a:p>
          <a:p>
            <a:pPr marL="365760" indent="-256032">
              <a:lnSpc>
                <a:spcPct val="120000"/>
              </a:lnSpc>
              <a:spcBef>
                <a:spcPts val="400"/>
              </a:spcBef>
              <a:spcAft>
                <a:spcPts val="800"/>
              </a:spcAft>
              <a:buClr>
                <a:schemeClr val="accent1"/>
              </a:buClr>
              <a:buSzPct val="68000"/>
              <a:buFont typeface="Wingdings 3"/>
              <a:buChar char=""/>
            </a:pPr>
            <a:r>
              <a:rPr lang="en-US" sz="1600" dirty="0" smtClean="0"/>
              <a:t>Review provisions of Ch. 403.717, F.S. regarding Waste Tires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892757" y="4483063"/>
            <a:ext cx="1891886" cy="2362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4718217"/>
            <a:ext cx="2522515" cy="1891886"/>
          </a:xfrm>
          <a:prstGeom prst="rect">
            <a:avLst/>
          </a:prstGeom>
        </p:spPr>
      </p:pic>
      <p:pic>
        <p:nvPicPr>
          <p:cNvPr id="1026" name="Picture 1" descr="image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0262" y="2468562"/>
            <a:ext cx="4116853" cy="215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908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62000" y="1646238"/>
            <a:ext cx="8229600" cy="944562"/>
          </a:xfrm>
        </p:spPr>
        <p:txBody>
          <a:bodyPr>
            <a:noAutofit/>
          </a:bodyPr>
          <a:lstStyle/>
          <a:p>
            <a:r>
              <a:rPr lang="en-US" sz="3600" dirty="0" smtClean="0"/>
              <a:t>Recommendation</a:t>
            </a:r>
            <a:endParaRPr lang="en-US" sz="3600" dirty="0"/>
          </a:p>
        </p:txBody>
      </p:sp>
      <p:sp>
        <p:nvSpPr>
          <p:cNvPr id="12" name="Rectangle 11"/>
          <p:cNvSpPr/>
          <p:nvPr/>
        </p:nvSpPr>
        <p:spPr>
          <a:xfrm>
            <a:off x="457200" y="2667000"/>
            <a:ext cx="8229600" cy="3264483"/>
          </a:xfrm>
          <a:prstGeom prst="rect">
            <a:avLst/>
          </a:prstGeom>
        </p:spPr>
        <p:txBody>
          <a:bodyPr wrap="square">
            <a:spAutoFit/>
          </a:bodyPr>
          <a:lstStyle/>
          <a:p>
            <a:pPr marL="365760" indent="-256032">
              <a:lnSpc>
                <a:spcPct val="120000"/>
              </a:lnSpc>
              <a:spcBef>
                <a:spcPts val="400"/>
              </a:spcBef>
              <a:spcAft>
                <a:spcPts val="400"/>
              </a:spcAft>
              <a:buClr>
                <a:schemeClr val="accent1"/>
              </a:buClr>
              <a:buSzPct val="68000"/>
              <a:buFont typeface="Wingdings 3"/>
              <a:buChar char=""/>
            </a:pPr>
            <a:r>
              <a:rPr lang="en-US" sz="1600" dirty="0"/>
              <a:t>Identify </a:t>
            </a:r>
            <a:r>
              <a:rPr lang="en-US" sz="1600" dirty="0" smtClean="0"/>
              <a:t>gaps </a:t>
            </a:r>
            <a:r>
              <a:rPr lang="en-US" sz="1600" dirty="0"/>
              <a:t>in </a:t>
            </a:r>
            <a:r>
              <a:rPr lang="en-US" sz="1600" dirty="0" smtClean="0"/>
              <a:t>existing laws </a:t>
            </a:r>
            <a:r>
              <a:rPr lang="en-US" sz="1600" dirty="0"/>
              <a:t>and </a:t>
            </a:r>
            <a:r>
              <a:rPr lang="en-US" sz="1600" dirty="0" smtClean="0"/>
              <a:t>regulations that </a:t>
            </a:r>
            <a:r>
              <a:rPr lang="en-US" sz="1600" dirty="0"/>
              <a:t>would impede recovery in new situations such as emerging </a:t>
            </a:r>
            <a:r>
              <a:rPr lang="en-US" sz="1600" dirty="0" smtClean="0"/>
              <a:t>diseases</a:t>
            </a:r>
          </a:p>
          <a:p>
            <a:pPr marL="365760" indent="-256032">
              <a:lnSpc>
                <a:spcPct val="120000"/>
              </a:lnSpc>
              <a:spcBef>
                <a:spcPts val="400"/>
              </a:spcBef>
              <a:spcAft>
                <a:spcPts val="400"/>
              </a:spcAft>
              <a:buClr>
                <a:schemeClr val="accent1"/>
              </a:buClr>
              <a:buSzPct val="68000"/>
              <a:buFont typeface="Wingdings 3"/>
              <a:buChar char=""/>
            </a:pPr>
            <a:r>
              <a:rPr lang="en-US" sz="1600" dirty="0" smtClean="0"/>
              <a:t>Review Ch. 162 and Ch. 403, F.S. to address enhanced/rapid response to Code violations that threaten public health</a:t>
            </a:r>
          </a:p>
          <a:p>
            <a:pPr marL="365760" indent="-256032">
              <a:lnSpc>
                <a:spcPct val="120000"/>
              </a:lnSpc>
              <a:spcBef>
                <a:spcPts val="400"/>
              </a:spcBef>
              <a:spcAft>
                <a:spcPts val="400"/>
              </a:spcAft>
              <a:buClr>
                <a:schemeClr val="accent1"/>
              </a:buClr>
              <a:buSzPct val="68000"/>
              <a:buFont typeface="Wingdings 3"/>
              <a:buChar char=""/>
            </a:pPr>
            <a:r>
              <a:rPr lang="en-US" sz="1600" dirty="0" smtClean="0"/>
              <a:t>Recommend Exemption Clause in case of emergencies and threats to public health</a:t>
            </a:r>
          </a:p>
          <a:p>
            <a:pPr marL="365760" indent="-256032">
              <a:lnSpc>
                <a:spcPct val="120000"/>
              </a:lnSpc>
              <a:spcBef>
                <a:spcPts val="400"/>
              </a:spcBef>
              <a:spcAft>
                <a:spcPts val="400"/>
              </a:spcAft>
              <a:buClr>
                <a:schemeClr val="accent1"/>
              </a:buClr>
              <a:buSzPct val="68000"/>
              <a:buFont typeface="Wingdings 3"/>
              <a:buChar char=""/>
            </a:pPr>
            <a:r>
              <a:rPr lang="en-US" sz="1600" dirty="0" smtClean="0"/>
              <a:t>Fiscal Impact – make realistic budgetary provision</a:t>
            </a:r>
          </a:p>
          <a:p>
            <a:pPr marL="365760" indent="-256032">
              <a:lnSpc>
                <a:spcPct val="120000"/>
              </a:lnSpc>
              <a:spcBef>
                <a:spcPts val="400"/>
              </a:spcBef>
              <a:spcAft>
                <a:spcPts val="400"/>
              </a:spcAft>
              <a:buClr>
                <a:schemeClr val="accent1"/>
              </a:buClr>
              <a:buSzPct val="68000"/>
              <a:buFont typeface="Wingdings 3"/>
              <a:buChar char=""/>
            </a:pPr>
            <a:r>
              <a:rPr lang="en-US" sz="1600" b="1" dirty="0"/>
              <a:t>Funding…partnership of local, state and federal </a:t>
            </a:r>
            <a:r>
              <a:rPr lang="en-US" sz="1600" b="1" dirty="0" smtClean="0"/>
              <a:t>agencies needed</a:t>
            </a:r>
            <a:endParaRPr lang="en-US" sz="1600" dirty="0"/>
          </a:p>
          <a:p>
            <a:pPr marL="109728">
              <a:lnSpc>
                <a:spcPct val="120000"/>
              </a:lnSpc>
              <a:spcBef>
                <a:spcPts val="400"/>
              </a:spcBef>
              <a:spcAft>
                <a:spcPts val="800"/>
              </a:spcAft>
              <a:buClr>
                <a:schemeClr val="accent1"/>
              </a:buClr>
              <a:buSzPct val="68000"/>
            </a:pPr>
            <a:endParaRPr lang="en-US" sz="1600" b="1" dirty="0"/>
          </a:p>
        </p:txBody>
      </p:sp>
    </p:spTree>
    <p:extLst>
      <p:ext uri="{BB962C8B-B14F-4D97-AF65-F5344CB8AC3E}">
        <p14:creationId xmlns:p14="http://schemas.microsoft.com/office/powerpoint/2010/main" val="2602079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62000" y="1828800"/>
            <a:ext cx="7239000" cy="990600"/>
          </a:xfrm>
        </p:spPr>
        <p:txBody>
          <a:bodyPr>
            <a:noAutofit/>
          </a:bodyPr>
          <a:lstStyle/>
          <a:p>
            <a:r>
              <a:rPr lang="en-US" sz="3600" dirty="0" smtClean="0"/>
              <a:t>Is Miami </a:t>
            </a:r>
            <a:r>
              <a:rPr lang="en-US" sz="3600" dirty="0" err="1" smtClean="0"/>
              <a:t>Zika</a:t>
            </a:r>
            <a:r>
              <a:rPr lang="en-US" sz="3600" dirty="0" smtClean="0"/>
              <a:t> Free?</a:t>
            </a:r>
            <a:endParaRPr lang="en-US" sz="3600" dirty="0"/>
          </a:p>
        </p:txBody>
      </p:sp>
      <p:sp>
        <p:nvSpPr>
          <p:cNvPr id="12" name="Rectangle 11"/>
          <p:cNvSpPr/>
          <p:nvPr/>
        </p:nvSpPr>
        <p:spPr>
          <a:xfrm>
            <a:off x="685800" y="2895600"/>
            <a:ext cx="7315200" cy="2860270"/>
          </a:xfrm>
          <a:prstGeom prst="rect">
            <a:avLst/>
          </a:prstGeom>
        </p:spPr>
        <p:txBody>
          <a:bodyPr wrap="square">
            <a:spAutoFit/>
          </a:bodyPr>
          <a:lstStyle/>
          <a:p>
            <a:pPr marL="365760" indent="-256032">
              <a:lnSpc>
                <a:spcPct val="120000"/>
              </a:lnSpc>
              <a:spcBef>
                <a:spcPts val="400"/>
              </a:spcBef>
              <a:buClr>
                <a:schemeClr val="accent1"/>
              </a:buClr>
              <a:buSzPct val="68000"/>
              <a:buFont typeface="Wingdings 3"/>
              <a:buChar char=""/>
            </a:pPr>
            <a:r>
              <a:rPr lang="en-US" b="1" dirty="0" err="1" smtClean="0">
                <a:solidFill>
                  <a:srgbClr val="FF0000"/>
                </a:solidFill>
              </a:rPr>
              <a:t>Wynwood</a:t>
            </a:r>
            <a:r>
              <a:rPr lang="en-US" b="1" dirty="0" smtClean="0">
                <a:solidFill>
                  <a:srgbClr val="FF0000"/>
                </a:solidFill>
              </a:rPr>
              <a:t> </a:t>
            </a:r>
            <a:r>
              <a:rPr lang="en-US" b="1" dirty="0" err="1" smtClean="0">
                <a:solidFill>
                  <a:srgbClr val="FF0000"/>
                </a:solidFill>
              </a:rPr>
              <a:t>Zika</a:t>
            </a:r>
            <a:r>
              <a:rPr lang="en-US" b="1" dirty="0" smtClean="0">
                <a:solidFill>
                  <a:srgbClr val="FF0000"/>
                </a:solidFill>
              </a:rPr>
              <a:t> zone</a:t>
            </a:r>
            <a:r>
              <a:rPr lang="en-US" b="1" dirty="0" smtClean="0"/>
              <a:t>: lifted September 19</a:t>
            </a:r>
            <a:r>
              <a:rPr lang="en-US" b="1" baseline="30000" dirty="0" smtClean="0"/>
              <a:t>th</a:t>
            </a:r>
            <a:r>
              <a:rPr lang="en-US" b="1" dirty="0" smtClean="0"/>
              <a:t> </a:t>
            </a:r>
          </a:p>
          <a:p>
            <a:pPr marL="365760" indent="-256032">
              <a:lnSpc>
                <a:spcPct val="120000"/>
              </a:lnSpc>
              <a:spcBef>
                <a:spcPts val="400"/>
              </a:spcBef>
              <a:buClr>
                <a:schemeClr val="accent1"/>
              </a:buClr>
              <a:buSzPct val="68000"/>
              <a:buFont typeface="Wingdings 3"/>
              <a:buChar char=""/>
            </a:pPr>
            <a:r>
              <a:rPr lang="en-US" b="1" dirty="0" smtClean="0">
                <a:solidFill>
                  <a:srgbClr val="FF0000"/>
                </a:solidFill>
              </a:rPr>
              <a:t>Little </a:t>
            </a:r>
            <a:r>
              <a:rPr lang="en-US" b="1" dirty="0">
                <a:solidFill>
                  <a:srgbClr val="FF0000"/>
                </a:solidFill>
              </a:rPr>
              <a:t>River </a:t>
            </a:r>
            <a:r>
              <a:rPr lang="en-US" b="1" dirty="0" err="1" smtClean="0">
                <a:solidFill>
                  <a:srgbClr val="FF0000"/>
                </a:solidFill>
              </a:rPr>
              <a:t>Zika</a:t>
            </a:r>
            <a:r>
              <a:rPr lang="en-US" b="1" dirty="0" smtClean="0">
                <a:solidFill>
                  <a:srgbClr val="FF0000"/>
                </a:solidFill>
              </a:rPr>
              <a:t> zone</a:t>
            </a:r>
            <a:r>
              <a:rPr lang="en-US" b="1" dirty="0" smtClean="0"/>
              <a:t>: lifted December 2</a:t>
            </a:r>
            <a:r>
              <a:rPr lang="en-US" b="1" baseline="30000" dirty="0" smtClean="0"/>
              <a:t>nd</a:t>
            </a:r>
            <a:r>
              <a:rPr lang="en-US" b="1" dirty="0" smtClean="0"/>
              <a:t> </a:t>
            </a:r>
          </a:p>
          <a:p>
            <a:pPr marL="109728">
              <a:lnSpc>
                <a:spcPct val="120000"/>
              </a:lnSpc>
              <a:spcBef>
                <a:spcPts val="400"/>
              </a:spcBef>
              <a:buClr>
                <a:schemeClr val="accent1"/>
              </a:buClr>
              <a:buSzPct val="68000"/>
            </a:pPr>
            <a:endParaRPr lang="en-US" sz="1000" b="1" dirty="0" smtClean="0"/>
          </a:p>
          <a:p>
            <a:pPr marL="365760" indent="-256032">
              <a:lnSpc>
                <a:spcPct val="120000"/>
              </a:lnSpc>
              <a:spcBef>
                <a:spcPts val="400"/>
              </a:spcBef>
              <a:buClr>
                <a:schemeClr val="accent1"/>
              </a:buClr>
              <a:buSzPct val="68000"/>
              <a:buFont typeface="Wingdings 3"/>
              <a:buChar char=""/>
            </a:pPr>
            <a:r>
              <a:rPr lang="en-US" b="1" dirty="0" err="1" smtClean="0"/>
              <a:t>Zika</a:t>
            </a:r>
            <a:r>
              <a:rPr lang="en-US" b="1" dirty="0" smtClean="0"/>
              <a:t> zone is lifted if </a:t>
            </a:r>
            <a:r>
              <a:rPr lang="en-US" b="1" dirty="0"/>
              <a:t>45 days have passed without local transmission of the mosquito-borne virus in the </a:t>
            </a:r>
            <a:r>
              <a:rPr lang="en-US" b="1" dirty="0" smtClean="0"/>
              <a:t>zone</a:t>
            </a:r>
          </a:p>
          <a:p>
            <a:pPr marL="365760" indent="-256032">
              <a:lnSpc>
                <a:spcPct val="120000"/>
              </a:lnSpc>
              <a:spcBef>
                <a:spcPts val="400"/>
              </a:spcBef>
              <a:buClr>
                <a:schemeClr val="accent1"/>
              </a:buClr>
              <a:buSzPct val="68000"/>
              <a:buFont typeface="Wingdings 3"/>
              <a:buChar char=""/>
            </a:pPr>
            <a:r>
              <a:rPr lang="en-US" dirty="0" smtClean="0"/>
              <a:t>Florida DOH and </a:t>
            </a:r>
            <a:r>
              <a:rPr lang="en-US" dirty="0" err="1" smtClean="0"/>
              <a:t>Gov</a:t>
            </a:r>
            <a:r>
              <a:rPr lang="en-US" dirty="0" smtClean="0"/>
              <a:t> Rick Scott declarations a relief but effort to be sustained</a:t>
            </a:r>
            <a:endParaRPr lang="en-US" dirty="0"/>
          </a:p>
          <a:p>
            <a:pPr marL="365760" indent="-256032">
              <a:lnSpc>
                <a:spcPct val="120000"/>
              </a:lnSpc>
              <a:spcBef>
                <a:spcPts val="400"/>
              </a:spcBef>
              <a:buClr>
                <a:schemeClr val="accent1"/>
              </a:buClr>
              <a:buSzPct val="68000"/>
              <a:buFont typeface="Wingdings 3"/>
              <a:buChar char=""/>
            </a:pPr>
            <a:endParaRPr lang="en-US" b="1" dirty="0"/>
          </a:p>
        </p:txBody>
      </p:sp>
    </p:spTree>
    <p:extLst>
      <p:ext uri="{BB962C8B-B14F-4D97-AF65-F5344CB8AC3E}">
        <p14:creationId xmlns:p14="http://schemas.microsoft.com/office/powerpoint/2010/main" val="2070036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990600" y="1676400"/>
            <a:ext cx="7162800" cy="1020762"/>
          </a:xfrm>
        </p:spPr>
        <p:txBody>
          <a:bodyPr>
            <a:noAutofit/>
          </a:bodyPr>
          <a:lstStyle/>
          <a:p>
            <a:r>
              <a:rPr lang="en-US" sz="3600" dirty="0" err="1" smtClean="0"/>
              <a:t>Zika</a:t>
            </a:r>
            <a:r>
              <a:rPr lang="en-US" sz="3600" dirty="0" smtClean="0"/>
              <a:t>: </a:t>
            </a:r>
            <a:r>
              <a:rPr lang="en-US" sz="3600" dirty="0">
                <a:effectLst/>
              </a:rPr>
              <a:t>the fight is not over</a:t>
            </a:r>
            <a:endParaRPr lang="en-US" sz="3600" dirty="0"/>
          </a:p>
        </p:txBody>
      </p:sp>
      <p:sp>
        <p:nvSpPr>
          <p:cNvPr id="12" name="Rectangle 11"/>
          <p:cNvSpPr/>
          <p:nvPr/>
        </p:nvSpPr>
        <p:spPr>
          <a:xfrm>
            <a:off x="838200" y="2819400"/>
            <a:ext cx="6858000" cy="1945661"/>
          </a:xfrm>
          <a:prstGeom prst="rect">
            <a:avLst/>
          </a:prstGeom>
        </p:spPr>
        <p:txBody>
          <a:bodyPr wrap="square">
            <a:spAutoFit/>
          </a:bodyPr>
          <a:lstStyle/>
          <a:p>
            <a:pPr marL="365760" indent="-256032">
              <a:lnSpc>
                <a:spcPct val="120000"/>
              </a:lnSpc>
              <a:spcBef>
                <a:spcPts val="400"/>
              </a:spcBef>
              <a:spcAft>
                <a:spcPts val="400"/>
              </a:spcAft>
              <a:buClr>
                <a:schemeClr val="accent1"/>
              </a:buClr>
              <a:buSzPct val="68000"/>
              <a:buFont typeface="Wingdings 3"/>
              <a:buChar char=""/>
            </a:pPr>
            <a:r>
              <a:rPr lang="en-US" b="1" dirty="0"/>
              <a:t>Unfortunately, the </a:t>
            </a:r>
            <a:r>
              <a:rPr lang="en-US" b="1" dirty="0" smtClean="0"/>
              <a:t>vectors are </a:t>
            </a:r>
            <a:r>
              <a:rPr lang="en-US" b="1" dirty="0"/>
              <a:t>here to </a:t>
            </a:r>
            <a:r>
              <a:rPr lang="en-US" b="1" dirty="0" smtClean="0"/>
              <a:t>stay</a:t>
            </a:r>
            <a:endParaRPr lang="en-US" sz="1050" b="1" dirty="0"/>
          </a:p>
          <a:p>
            <a:pPr marL="365760" indent="-256032">
              <a:lnSpc>
                <a:spcPct val="120000"/>
              </a:lnSpc>
              <a:spcBef>
                <a:spcPts val="400"/>
              </a:spcBef>
              <a:spcAft>
                <a:spcPts val="400"/>
              </a:spcAft>
              <a:buClr>
                <a:schemeClr val="accent1"/>
              </a:buClr>
              <a:buSzPct val="68000"/>
              <a:buFont typeface="Wingdings 3"/>
              <a:buChar char=""/>
            </a:pPr>
            <a:r>
              <a:rPr lang="en-US" b="1" dirty="0" smtClean="0"/>
              <a:t>“</a:t>
            </a:r>
            <a:r>
              <a:rPr lang="en-US" b="1" dirty="0"/>
              <a:t>We can’t take this for granted. We have to understand that we’re going to have to continue to fight this until we get a vaccine.” </a:t>
            </a:r>
            <a:r>
              <a:rPr lang="en-US" b="1" dirty="0" smtClean="0"/>
              <a:t>- Gov</a:t>
            </a:r>
            <a:r>
              <a:rPr lang="en-US" b="1" dirty="0"/>
              <a:t>. Rick </a:t>
            </a:r>
            <a:r>
              <a:rPr lang="en-US" b="1" dirty="0" smtClean="0"/>
              <a:t>Scott</a:t>
            </a:r>
          </a:p>
          <a:p>
            <a:pPr marL="365760" indent="-256032">
              <a:lnSpc>
                <a:spcPct val="120000"/>
              </a:lnSpc>
              <a:spcBef>
                <a:spcPts val="400"/>
              </a:spcBef>
              <a:spcAft>
                <a:spcPts val="400"/>
              </a:spcAft>
              <a:buClr>
                <a:schemeClr val="accent1"/>
              </a:buClr>
              <a:buSzPct val="68000"/>
              <a:buFont typeface="Wingdings 3"/>
              <a:buChar char=""/>
            </a:pPr>
            <a:r>
              <a:rPr lang="en-US" b="1" dirty="0"/>
              <a:t>CDC says </a:t>
            </a:r>
            <a:r>
              <a:rPr lang="en-US" b="1" dirty="0" smtClean="0"/>
              <a:t>“don’t </a:t>
            </a:r>
            <a:r>
              <a:rPr lang="en-US" b="1" dirty="0"/>
              <a:t>let down </a:t>
            </a:r>
            <a:r>
              <a:rPr lang="en-US" b="1" dirty="0" smtClean="0"/>
              <a:t>guard”</a:t>
            </a:r>
          </a:p>
        </p:txBody>
      </p:sp>
    </p:spTree>
    <p:extLst>
      <p:ext uri="{BB962C8B-B14F-4D97-AF65-F5344CB8AC3E}">
        <p14:creationId xmlns:p14="http://schemas.microsoft.com/office/powerpoint/2010/main" val="3943241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798638"/>
            <a:ext cx="8229600" cy="944562"/>
          </a:xfrm>
        </p:spPr>
        <p:txBody>
          <a:bodyPr>
            <a:noAutofit/>
          </a:bodyPr>
          <a:lstStyle/>
          <a:p>
            <a:pPr algn="ctr"/>
            <a:r>
              <a:rPr lang="en-US" sz="3600" dirty="0" err="1" smtClean="0">
                <a:solidFill>
                  <a:srgbClr val="C00000"/>
                </a:solidFill>
              </a:rPr>
              <a:t>Zika</a:t>
            </a:r>
            <a:r>
              <a:rPr lang="en-US" sz="3600" dirty="0" smtClean="0">
                <a:solidFill>
                  <a:srgbClr val="C00000"/>
                </a:solidFill>
              </a:rPr>
              <a:t>: But </a:t>
            </a:r>
            <a:r>
              <a:rPr lang="en-US" sz="3600" dirty="0" smtClean="0">
                <a:solidFill>
                  <a:srgbClr val="C00000"/>
                </a:solidFill>
                <a:effectLst/>
              </a:rPr>
              <a:t>the </a:t>
            </a:r>
            <a:r>
              <a:rPr lang="en-US" sz="3600" dirty="0">
                <a:solidFill>
                  <a:srgbClr val="C00000"/>
                </a:solidFill>
                <a:effectLst/>
              </a:rPr>
              <a:t>fight is not </a:t>
            </a:r>
            <a:r>
              <a:rPr lang="en-US" sz="3600" dirty="0" smtClean="0">
                <a:solidFill>
                  <a:srgbClr val="C00000"/>
                </a:solidFill>
                <a:effectLst/>
              </a:rPr>
              <a:t>over!</a:t>
            </a:r>
            <a:endParaRPr lang="en-US" sz="3600" dirty="0">
              <a:solidFill>
                <a:srgbClr val="C00000"/>
              </a:solidFill>
            </a:endParaRPr>
          </a:p>
        </p:txBody>
      </p:sp>
      <p:sp>
        <p:nvSpPr>
          <p:cNvPr id="12" name="Rectangle 11"/>
          <p:cNvSpPr/>
          <p:nvPr/>
        </p:nvSpPr>
        <p:spPr>
          <a:xfrm>
            <a:off x="1219200" y="2895600"/>
            <a:ext cx="7315200" cy="2794611"/>
          </a:xfrm>
          <a:prstGeom prst="rect">
            <a:avLst/>
          </a:prstGeom>
        </p:spPr>
        <p:txBody>
          <a:bodyPr wrap="square">
            <a:spAutoFit/>
          </a:bodyPr>
          <a:lstStyle/>
          <a:p>
            <a:pPr marL="109728">
              <a:lnSpc>
                <a:spcPct val="120000"/>
              </a:lnSpc>
              <a:spcBef>
                <a:spcPts val="400"/>
              </a:spcBef>
              <a:buClr>
                <a:schemeClr val="accent1"/>
              </a:buClr>
              <a:buSzPct val="68000"/>
            </a:pPr>
            <a:endParaRPr lang="en-US" sz="1000" b="1" dirty="0" smtClean="0"/>
          </a:p>
          <a:p>
            <a:pPr marL="109728" algn="ctr">
              <a:lnSpc>
                <a:spcPct val="120000"/>
              </a:lnSpc>
              <a:spcBef>
                <a:spcPts val="400"/>
              </a:spcBef>
              <a:buClr>
                <a:schemeClr val="accent1"/>
              </a:buClr>
              <a:buSzPct val="68000"/>
            </a:pPr>
            <a:r>
              <a:rPr lang="en-US" sz="3200" b="1" dirty="0">
                <a:solidFill>
                  <a:srgbClr val="0000FF"/>
                </a:solidFill>
              </a:rPr>
              <a:t>Miami </a:t>
            </a:r>
            <a:r>
              <a:rPr lang="en-US" sz="3200" b="1" dirty="0" err="1">
                <a:solidFill>
                  <a:srgbClr val="0000FF"/>
                </a:solidFill>
              </a:rPr>
              <a:t>Zika</a:t>
            </a:r>
            <a:r>
              <a:rPr lang="en-US" sz="3200" b="1" dirty="0">
                <a:solidFill>
                  <a:srgbClr val="0000FF"/>
                </a:solidFill>
              </a:rPr>
              <a:t> Task Force </a:t>
            </a:r>
            <a:endParaRPr lang="en-US" sz="3200" b="1" dirty="0" smtClean="0">
              <a:solidFill>
                <a:srgbClr val="0000FF"/>
              </a:solidFill>
            </a:endParaRPr>
          </a:p>
          <a:p>
            <a:pPr marL="109728" algn="ctr">
              <a:lnSpc>
                <a:spcPct val="120000"/>
              </a:lnSpc>
              <a:spcBef>
                <a:spcPts val="400"/>
              </a:spcBef>
              <a:buClr>
                <a:schemeClr val="accent1"/>
              </a:buClr>
              <a:buSzPct val="68000"/>
            </a:pPr>
            <a:r>
              <a:rPr lang="en-US" sz="3200" b="1" dirty="0" smtClean="0">
                <a:solidFill>
                  <a:srgbClr val="0000FF"/>
                </a:solidFill>
              </a:rPr>
              <a:t>is </a:t>
            </a:r>
            <a:r>
              <a:rPr lang="en-US" sz="3200" b="1" dirty="0">
                <a:solidFill>
                  <a:srgbClr val="0000FF"/>
                </a:solidFill>
              </a:rPr>
              <a:t>now a permanent feature of </a:t>
            </a:r>
            <a:r>
              <a:rPr lang="en-US" sz="3200" b="1" dirty="0" smtClean="0">
                <a:solidFill>
                  <a:srgbClr val="0000FF"/>
                </a:solidFill>
              </a:rPr>
              <a:t> </a:t>
            </a:r>
            <a:r>
              <a:rPr lang="en-US" sz="3200" b="1" dirty="0">
                <a:solidFill>
                  <a:srgbClr val="0000FF"/>
                </a:solidFill>
              </a:rPr>
              <a:t>municipal service delivery</a:t>
            </a:r>
          </a:p>
          <a:p>
            <a:pPr marL="109728">
              <a:lnSpc>
                <a:spcPct val="120000"/>
              </a:lnSpc>
              <a:spcBef>
                <a:spcPts val="400"/>
              </a:spcBef>
              <a:buClr>
                <a:schemeClr val="accent1"/>
              </a:buClr>
              <a:buSzPct val="68000"/>
            </a:pPr>
            <a:endParaRPr lang="en-US" sz="3200" b="1" dirty="0"/>
          </a:p>
        </p:txBody>
      </p:sp>
    </p:spTree>
    <p:extLst>
      <p:ext uri="{BB962C8B-B14F-4D97-AF65-F5344CB8AC3E}">
        <p14:creationId xmlns:p14="http://schemas.microsoft.com/office/powerpoint/2010/main" val="1059934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798638"/>
            <a:ext cx="8229600" cy="944562"/>
          </a:xfrm>
        </p:spPr>
        <p:txBody>
          <a:bodyPr>
            <a:noAutofit/>
          </a:bodyPr>
          <a:lstStyle/>
          <a:p>
            <a:pPr algn="ctr"/>
            <a:r>
              <a:rPr lang="en-US" sz="3600" dirty="0" err="1" smtClean="0">
                <a:solidFill>
                  <a:srgbClr val="C00000"/>
                </a:solidFill>
              </a:rPr>
              <a:t>Zika</a:t>
            </a:r>
            <a:r>
              <a:rPr lang="en-US" sz="3600" dirty="0" smtClean="0">
                <a:solidFill>
                  <a:srgbClr val="C00000"/>
                </a:solidFill>
              </a:rPr>
              <a:t>: Yes, </a:t>
            </a:r>
            <a:r>
              <a:rPr lang="en-US" sz="3600" dirty="0" smtClean="0">
                <a:solidFill>
                  <a:srgbClr val="C00000"/>
                </a:solidFill>
                <a:effectLst/>
              </a:rPr>
              <a:t>the </a:t>
            </a:r>
            <a:r>
              <a:rPr lang="en-US" sz="3600" dirty="0">
                <a:solidFill>
                  <a:srgbClr val="C00000"/>
                </a:solidFill>
                <a:effectLst/>
              </a:rPr>
              <a:t>fight is not </a:t>
            </a:r>
            <a:r>
              <a:rPr lang="en-US" sz="3600" dirty="0" smtClean="0">
                <a:solidFill>
                  <a:srgbClr val="C00000"/>
                </a:solidFill>
                <a:effectLst/>
              </a:rPr>
              <a:t>over</a:t>
            </a:r>
            <a:endParaRPr lang="en-US" sz="3600" dirty="0">
              <a:solidFill>
                <a:srgbClr val="C000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042" y="2693035"/>
            <a:ext cx="3683558" cy="2793365"/>
          </a:xfrm>
          <a:prstGeom prst="rect">
            <a:avLst/>
          </a:prstGeom>
        </p:spPr>
      </p:pic>
      <p:sp>
        <p:nvSpPr>
          <p:cNvPr id="4" name="Rectangle 3"/>
          <p:cNvSpPr/>
          <p:nvPr/>
        </p:nvSpPr>
        <p:spPr>
          <a:xfrm>
            <a:off x="3124200" y="5638800"/>
            <a:ext cx="2961067" cy="369332"/>
          </a:xfrm>
          <a:prstGeom prst="rect">
            <a:avLst/>
          </a:prstGeom>
        </p:spPr>
        <p:txBody>
          <a:bodyPr wrap="none">
            <a:spAutoFit/>
          </a:bodyPr>
          <a:lstStyle/>
          <a:p>
            <a:r>
              <a:rPr lang="en-US" dirty="0" err="1"/>
              <a:t>Aedes</a:t>
            </a:r>
            <a:r>
              <a:rPr lang="en-US" dirty="0"/>
              <a:t> </a:t>
            </a:r>
            <a:r>
              <a:rPr lang="en-US" dirty="0" err="1"/>
              <a:t>aegypti</a:t>
            </a:r>
            <a:r>
              <a:rPr lang="en-US" dirty="0"/>
              <a:t> mosquito </a:t>
            </a:r>
          </a:p>
        </p:txBody>
      </p:sp>
    </p:spTree>
    <p:extLst>
      <p:ext uri="{BB962C8B-B14F-4D97-AF65-F5344CB8AC3E}">
        <p14:creationId xmlns:p14="http://schemas.microsoft.com/office/powerpoint/2010/main" val="2514886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524000"/>
            <a:ext cx="8229600" cy="944562"/>
          </a:xfrm>
        </p:spPr>
        <p:txBody>
          <a:bodyPr>
            <a:noAutofit/>
          </a:bodyPr>
          <a:lstStyle/>
          <a:p>
            <a:r>
              <a:rPr lang="en-US" sz="3600" dirty="0" err="1" smtClean="0"/>
              <a:t>Zika</a:t>
            </a:r>
            <a:r>
              <a:rPr lang="en-US" sz="3600" dirty="0" smtClean="0"/>
              <a:t> in City of Miami</a:t>
            </a:r>
            <a:endParaRPr lang="en-US" sz="3600" dirty="0"/>
          </a:p>
        </p:txBody>
      </p:sp>
      <p:sp>
        <p:nvSpPr>
          <p:cNvPr id="3" name="Content Placeholder 2"/>
          <p:cNvSpPr>
            <a:spLocks noGrp="1"/>
          </p:cNvSpPr>
          <p:nvPr>
            <p:ph idx="1"/>
          </p:nvPr>
        </p:nvSpPr>
        <p:spPr>
          <a:xfrm>
            <a:off x="457200" y="2560637"/>
            <a:ext cx="7543800" cy="3078163"/>
          </a:xfrm>
        </p:spPr>
        <p:txBody>
          <a:bodyPr>
            <a:normAutofit/>
          </a:bodyPr>
          <a:lstStyle/>
          <a:p>
            <a:pPr>
              <a:spcAft>
                <a:spcPts val="400"/>
              </a:spcAft>
            </a:pPr>
            <a:r>
              <a:rPr lang="en-US" sz="1600" b="1" dirty="0" smtClean="0"/>
              <a:t>July </a:t>
            </a:r>
            <a:r>
              <a:rPr lang="en-US" sz="1600" b="1" dirty="0" smtClean="0"/>
              <a:t>2016:  the </a:t>
            </a:r>
            <a:r>
              <a:rPr lang="en-US" sz="1600" b="1" dirty="0"/>
              <a:t>Centers for Disease Control and </a:t>
            </a:r>
            <a:r>
              <a:rPr lang="en-US" sz="1600" b="1" dirty="0" smtClean="0"/>
              <a:t>Prevention </a:t>
            </a:r>
            <a:r>
              <a:rPr lang="en-US" sz="1600" b="1" dirty="0"/>
              <a:t>(CDC) </a:t>
            </a:r>
            <a:r>
              <a:rPr lang="en-US" sz="1600" b="1" dirty="0" smtClean="0"/>
              <a:t>announce </a:t>
            </a:r>
            <a:r>
              <a:rPr lang="en-US" sz="1600" b="1" dirty="0" err="1" smtClean="0"/>
              <a:t>Zika</a:t>
            </a:r>
            <a:r>
              <a:rPr lang="en-US" sz="1600" b="1" dirty="0" smtClean="0"/>
              <a:t> </a:t>
            </a:r>
            <a:r>
              <a:rPr lang="en-US" sz="1600" b="1" dirty="0"/>
              <a:t>Virus </a:t>
            </a:r>
            <a:r>
              <a:rPr lang="en-US" sz="1600" b="1" dirty="0" smtClean="0"/>
              <a:t>transmitted </a:t>
            </a:r>
            <a:r>
              <a:rPr lang="en-US" sz="1600" b="1" dirty="0"/>
              <a:t>locally in </a:t>
            </a:r>
            <a:r>
              <a:rPr lang="en-US" sz="1600" b="1" dirty="0" smtClean="0"/>
              <a:t>Miami </a:t>
            </a:r>
            <a:r>
              <a:rPr lang="en-US" sz="1600" b="1" dirty="0" err="1" smtClean="0"/>
              <a:t>Wynwood</a:t>
            </a:r>
            <a:r>
              <a:rPr lang="en-US" sz="1600" b="1" dirty="0" smtClean="0"/>
              <a:t> area</a:t>
            </a:r>
          </a:p>
          <a:p>
            <a:pPr>
              <a:spcAft>
                <a:spcPts val="400"/>
              </a:spcAft>
            </a:pPr>
            <a:r>
              <a:rPr lang="en-US" sz="1600" b="1" dirty="0" smtClean="0"/>
              <a:t>City activates </a:t>
            </a:r>
            <a:r>
              <a:rPr lang="en-US" sz="1600" b="1" dirty="0" err="1" smtClean="0"/>
              <a:t>Zika</a:t>
            </a:r>
            <a:r>
              <a:rPr lang="en-US" sz="1600" b="1" dirty="0" smtClean="0"/>
              <a:t> Zone Response Task Force</a:t>
            </a:r>
          </a:p>
          <a:p>
            <a:pPr>
              <a:spcAft>
                <a:spcPts val="400"/>
              </a:spcAft>
            </a:pPr>
            <a:r>
              <a:rPr lang="en-US" sz="1600" b="1" dirty="0" smtClean="0"/>
              <a:t>July 15: </a:t>
            </a:r>
            <a:r>
              <a:rPr lang="en-US" sz="1600" b="1" dirty="0" err="1" smtClean="0"/>
              <a:t>Wynwood</a:t>
            </a:r>
            <a:r>
              <a:rPr lang="en-US" sz="1600" b="1" dirty="0" smtClean="0"/>
              <a:t> </a:t>
            </a:r>
            <a:r>
              <a:rPr lang="en-US" sz="1600" b="1" dirty="0" err="1" smtClean="0"/>
              <a:t>Zika</a:t>
            </a:r>
            <a:r>
              <a:rPr lang="en-US" sz="1600" b="1" dirty="0" smtClean="0"/>
              <a:t> zone announcement</a:t>
            </a:r>
          </a:p>
          <a:p>
            <a:pPr>
              <a:spcAft>
                <a:spcPts val="400"/>
              </a:spcAft>
            </a:pPr>
            <a:r>
              <a:rPr lang="en-US" sz="1600" b="1" dirty="0" smtClean="0"/>
              <a:t>July 29: </a:t>
            </a:r>
            <a:r>
              <a:rPr lang="en-US" sz="1600" b="1" dirty="0"/>
              <a:t>Reports of business closures in </a:t>
            </a:r>
            <a:r>
              <a:rPr lang="en-US" sz="1600" b="1" dirty="0" err="1" smtClean="0"/>
              <a:t>Wynwood</a:t>
            </a:r>
            <a:r>
              <a:rPr lang="en-US" sz="1600" b="1" dirty="0" smtClean="0"/>
              <a:t> </a:t>
            </a:r>
            <a:r>
              <a:rPr lang="en-US" sz="1600" b="1" dirty="0"/>
              <a:t>area  </a:t>
            </a:r>
          </a:p>
          <a:p>
            <a:pPr>
              <a:spcAft>
                <a:spcPts val="400"/>
              </a:spcAft>
            </a:pPr>
            <a:r>
              <a:rPr lang="en-US" sz="1600" b="1" dirty="0"/>
              <a:t>August </a:t>
            </a:r>
            <a:r>
              <a:rPr lang="en-US" sz="1600" b="1" dirty="0" smtClean="0"/>
              <a:t>1: </a:t>
            </a:r>
            <a:r>
              <a:rPr lang="en-US" sz="1600" b="1" dirty="0"/>
              <a:t>CDC issue first travel warning ever issued for the continental United States </a:t>
            </a:r>
            <a:r>
              <a:rPr lang="en-US" sz="1600" b="1" dirty="0" smtClean="0"/>
              <a:t>for pregnant </a:t>
            </a:r>
            <a:r>
              <a:rPr lang="en-US" sz="1600" b="1" dirty="0"/>
              <a:t>women to avoid </a:t>
            </a:r>
            <a:r>
              <a:rPr lang="en-US" sz="1600" b="1" dirty="0" err="1" smtClean="0"/>
              <a:t>Wynwood</a:t>
            </a:r>
            <a:endParaRPr lang="en-US" sz="1600" b="1" dirty="0"/>
          </a:p>
          <a:p>
            <a:pPr>
              <a:spcAft>
                <a:spcPts val="400"/>
              </a:spcAft>
            </a:pPr>
            <a:r>
              <a:rPr lang="en-US" sz="1600" b="1" dirty="0" smtClean="0"/>
              <a:t>September 29: Little River </a:t>
            </a:r>
            <a:r>
              <a:rPr lang="en-US" sz="1600" b="1" dirty="0" err="1" smtClean="0"/>
              <a:t>Zika</a:t>
            </a:r>
            <a:r>
              <a:rPr lang="en-US" sz="1600" b="1" dirty="0" smtClean="0"/>
              <a:t> zone announcement</a:t>
            </a:r>
          </a:p>
        </p:txBody>
      </p:sp>
    </p:spTree>
    <p:extLst>
      <p:ext uri="{BB962C8B-B14F-4D97-AF65-F5344CB8AC3E}">
        <p14:creationId xmlns:p14="http://schemas.microsoft.com/office/powerpoint/2010/main" val="2690325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533400" y="1798638"/>
            <a:ext cx="8229600" cy="944562"/>
          </a:xfrm>
        </p:spPr>
        <p:txBody>
          <a:bodyPr>
            <a:noAutofit/>
          </a:bodyPr>
          <a:lstStyle/>
          <a:p>
            <a:r>
              <a:rPr lang="en-US" sz="3600" dirty="0" err="1" smtClean="0"/>
              <a:t>Zika</a:t>
            </a:r>
            <a:r>
              <a:rPr lang="en-US" sz="3600" dirty="0" smtClean="0"/>
              <a:t> Zones in City of Miami</a:t>
            </a:r>
            <a:endParaRPr lang="en-US" sz="3600" dirty="0"/>
          </a:p>
        </p:txBody>
      </p:sp>
      <p:sp>
        <p:nvSpPr>
          <p:cNvPr id="12" name="Rectangle 11"/>
          <p:cNvSpPr/>
          <p:nvPr/>
        </p:nvSpPr>
        <p:spPr>
          <a:xfrm>
            <a:off x="457200" y="2743200"/>
            <a:ext cx="8077200" cy="2070310"/>
          </a:xfrm>
          <a:prstGeom prst="rect">
            <a:avLst/>
          </a:prstGeom>
        </p:spPr>
        <p:txBody>
          <a:bodyPr wrap="square">
            <a:spAutoFit/>
          </a:bodyPr>
          <a:lstStyle/>
          <a:p>
            <a:pPr marL="365760" indent="-256032">
              <a:lnSpc>
                <a:spcPct val="120000"/>
              </a:lnSpc>
              <a:spcBef>
                <a:spcPts val="400"/>
              </a:spcBef>
              <a:spcAft>
                <a:spcPts val="400"/>
              </a:spcAft>
              <a:buClr>
                <a:schemeClr val="accent1"/>
              </a:buClr>
              <a:buSzPct val="68000"/>
              <a:buFont typeface="Wingdings 3"/>
              <a:buChar char=""/>
            </a:pPr>
            <a:r>
              <a:rPr lang="en-US" sz="1600" b="1" dirty="0" err="1" smtClean="0">
                <a:solidFill>
                  <a:srgbClr val="FF0000"/>
                </a:solidFill>
              </a:rPr>
              <a:t>Wynwood</a:t>
            </a:r>
            <a:r>
              <a:rPr lang="en-US" sz="1600" b="1" dirty="0" smtClean="0">
                <a:solidFill>
                  <a:srgbClr val="FF0000"/>
                </a:solidFill>
              </a:rPr>
              <a:t> </a:t>
            </a:r>
            <a:r>
              <a:rPr lang="en-US" sz="1600" b="1" dirty="0" err="1" smtClean="0">
                <a:solidFill>
                  <a:srgbClr val="FF0000"/>
                </a:solidFill>
              </a:rPr>
              <a:t>Zika</a:t>
            </a:r>
            <a:r>
              <a:rPr lang="en-US" sz="1600" b="1" dirty="0" smtClean="0">
                <a:solidFill>
                  <a:srgbClr val="FF0000"/>
                </a:solidFill>
              </a:rPr>
              <a:t> zone</a:t>
            </a:r>
            <a:r>
              <a:rPr lang="en-US" sz="1600" dirty="0" smtClean="0"/>
              <a:t>: first neighborhood </a:t>
            </a:r>
            <a:r>
              <a:rPr lang="en-US" sz="1600" dirty="0" smtClean="0"/>
              <a:t>where CDC declared a travel advisory for pregnant women because of </a:t>
            </a:r>
            <a:r>
              <a:rPr lang="en-US" sz="1600" dirty="0" err="1" smtClean="0"/>
              <a:t>Zika</a:t>
            </a:r>
            <a:r>
              <a:rPr lang="en-US" sz="1600" dirty="0" smtClean="0"/>
              <a:t>; between NW 5 Ave and Biscayne Blvd and NW/NE 20 St and NW/NE 36 St</a:t>
            </a:r>
          </a:p>
          <a:p>
            <a:pPr marL="365760" indent="-256032">
              <a:lnSpc>
                <a:spcPct val="120000"/>
              </a:lnSpc>
              <a:spcBef>
                <a:spcPts val="400"/>
              </a:spcBef>
              <a:spcAft>
                <a:spcPts val="400"/>
              </a:spcAft>
              <a:buClr>
                <a:schemeClr val="accent1"/>
              </a:buClr>
              <a:buSzPct val="68000"/>
              <a:buFont typeface="Wingdings 3"/>
              <a:buChar char=""/>
            </a:pPr>
            <a:r>
              <a:rPr lang="en-US" sz="1600" b="1" dirty="0" smtClean="0">
                <a:solidFill>
                  <a:srgbClr val="FF0000"/>
                </a:solidFill>
              </a:rPr>
              <a:t>Little </a:t>
            </a:r>
            <a:r>
              <a:rPr lang="en-US" sz="1600" b="1" dirty="0">
                <a:solidFill>
                  <a:srgbClr val="FF0000"/>
                </a:solidFill>
              </a:rPr>
              <a:t>River </a:t>
            </a:r>
            <a:r>
              <a:rPr lang="en-US" sz="1600" b="1" dirty="0" err="1" smtClean="0">
                <a:solidFill>
                  <a:srgbClr val="FF0000"/>
                </a:solidFill>
              </a:rPr>
              <a:t>Zika</a:t>
            </a:r>
            <a:r>
              <a:rPr lang="en-US" sz="1600" b="1" dirty="0" smtClean="0">
                <a:solidFill>
                  <a:srgbClr val="FF0000"/>
                </a:solidFill>
              </a:rPr>
              <a:t> zone</a:t>
            </a:r>
            <a:r>
              <a:rPr lang="en-US" sz="1600" dirty="0" smtClean="0"/>
              <a:t>: </a:t>
            </a:r>
            <a:r>
              <a:rPr lang="en-US" sz="1600" dirty="0"/>
              <a:t>between </a:t>
            </a:r>
            <a:r>
              <a:rPr lang="en-US" sz="1600" dirty="0" smtClean="0"/>
              <a:t>N.E. 79 </a:t>
            </a:r>
            <a:r>
              <a:rPr lang="en-US" sz="1600" dirty="0"/>
              <a:t>and </a:t>
            </a:r>
            <a:r>
              <a:rPr lang="en-US" sz="1600" dirty="0" smtClean="0"/>
              <a:t>63 </a:t>
            </a:r>
            <a:r>
              <a:rPr lang="en-US" sz="1600" dirty="0"/>
              <a:t>streets from </a:t>
            </a:r>
            <a:r>
              <a:rPr lang="en-US" sz="1600" dirty="0" smtClean="0"/>
              <a:t>N.W. 10 Ave </a:t>
            </a:r>
            <a:r>
              <a:rPr lang="en-US" sz="1600" dirty="0"/>
              <a:t>to North Miami </a:t>
            </a:r>
            <a:r>
              <a:rPr lang="en-US" sz="1600" dirty="0" smtClean="0"/>
              <a:t>Ave</a:t>
            </a:r>
          </a:p>
          <a:p>
            <a:pPr marL="365760" indent="-256032">
              <a:lnSpc>
                <a:spcPct val="120000"/>
              </a:lnSpc>
              <a:spcBef>
                <a:spcPts val="400"/>
              </a:spcBef>
              <a:spcAft>
                <a:spcPts val="400"/>
              </a:spcAft>
              <a:buClr>
                <a:schemeClr val="accent1"/>
              </a:buClr>
              <a:buSzPct val="68000"/>
              <a:buFont typeface="Wingdings 3"/>
              <a:buChar char=""/>
            </a:pPr>
            <a:r>
              <a:rPr lang="en-US" sz="1600" dirty="0"/>
              <a:t>“Keep Miami Beautiful” is our vehicle for </a:t>
            </a:r>
            <a:r>
              <a:rPr lang="en-US" sz="1600" dirty="0" err="1"/>
              <a:t>Zika</a:t>
            </a:r>
            <a:r>
              <a:rPr lang="en-US" sz="1600" dirty="0"/>
              <a:t> </a:t>
            </a:r>
            <a:r>
              <a:rPr lang="en-US" sz="1600" dirty="0" smtClean="0"/>
              <a:t>response</a:t>
            </a:r>
            <a:endParaRPr lang="en-US" sz="1600" b="1" dirty="0"/>
          </a:p>
        </p:txBody>
      </p:sp>
    </p:spTree>
    <p:extLst>
      <p:ext uri="{BB962C8B-B14F-4D97-AF65-F5344CB8AC3E}">
        <p14:creationId xmlns:p14="http://schemas.microsoft.com/office/powerpoint/2010/main" val="4199810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der.jpg"/>
          <p:cNvPicPr>
            <a:picLocks noChangeAspect="1"/>
          </p:cNvPicPr>
          <p:nvPr/>
        </p:nvPicPr>
        <p:blipFill>
          <a:blip r:embed="rId3" cstate="print"/>
          <a:stretch>
            <a:fillRect/>
          </a:stretch>
        </p:blipFill>
        <p:spPr>
          <a:xfrm>
            <a:off x="8466" y="-2540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304800" y="1828800"/>
            <a:ext cx="7543800" cy="1143000"/>
          </a:xfrm>
        </p:spPr>
        <p:txBody>
          <a:bodyPr>
            <a:normAutofit fontScale="90000"/>
          </a:bodyPr>
          <a:lstStyle/>
          <a:p>
            <a:pPr algn="ctr"/>
            <a:r>
              <a:rPr lang="en-US" sz="4000" dirty="0" smtClean="0"/>
              <a:t>Goal: Keep Miami Beautiful, Healthy and Safe</a:t>
            </a:r>
            <a:endParaRPr lang="en-US" sz="4000" dirty="0"/>
          </a:p>
        </p:txBody>
      </p:sp>
      <p:pic>
        <p:nvPicPr>
          <p:cNvPr id="9" name="Picture 3" descr="C:\Users\KWayar\AppData\Local\Microsoft\Windows\Temporary Internet Files\Content.Outlook\SFVZI42I\Keep Miami Beautiful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8519" y="3124200"/>
            <a:ext cx="3698281" cy="243840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457201" y="3657600"/>
            <a:ext cx="4531318" cy="1981200"/>
          </a:xfrm>
        </p:spPr>
        <p:txBody>
          <a:bodyPr>
            <a:normAutofit/>
          </a:bodyPr>
          <a:lstStyle/>
          <a:p>
            <a:pPr>
              <a:spcAft>
                <a:spcPts val="400"/>
              </a:spcAft>
            </a:pPr>
            <a:r>
              <a:rPr lang="en-US" sz="1600" dirty="0" smtClean="0"/>
              <a:t>Address </a:t>
            </a:r>
            <a:r>
              <a:rPr lang="en-US" sz="1600" dirty="0"/>
              <a:t>Code </a:t>
            </a:r>
            <a:r>
              <a:rPr lang="en-US" sz="1600" dirty="0" smtClean="0"/>
              <a:t>compliance, illegal dumping, enhanced citywide surveillance, slum and blight</a:t>
            </a:r>
          </a:p>
          <a:p>
            <a:pPr>
              <a:spcAft>
                <a:spcPts val="400"/>
              </a:spcAft>
            </a:pPr>
            <a:r>
              <a:rPr lang="en-US" sz="1600" dirty="0"/>
              <a:t>Develop community partnerships to spearhead neighborhood </a:t>
            </a:r>
            <a:r>
              <a:rPr lang="en-US" sz="1600" dirty="0" smtClean="0"/>
              <a:t>pride</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524000"/>
            <a:ext cx="8229600" cy="944562"/>
          </a:xfrm>
        </p:spPr>
        <p:txBody>
          <a:bodyPr>
            <a:noAutofit/>
          </a:bodyPr>
          <a:lstStyle/>
          <a:p>
            <a:r>
              <a:rPr lang="en-US" sz="3600" dirty="0" err="1" smtClean="0"/>
              <a:t>Zika</a:t>
            </a:r>
            <a:r>
              <a:rPr lang="en-US" sz="3600" dirty="0" smtClean="0"/>
              <a:t> Zone Response Task Force</a:t>
            </a:r>
            <a:endParaRPr lang="en-US" sz="3600" dirty="0"/>
          </a:p>
        </p:txBody>
      </p:sp>
      <p:sp>
        <p:nvSpPr>
          <p:cNvPr id="3" name="Content Placeholder 2"/>
          <p:cNvSpPr>
            <a:spLocks noGrp="1"/>
          </p:cNvSpPr>
          <p:nvPr>
            <p:ph idx="1"/>
          </p:nvPr>
        </p:nvSpPr>
        <p:spPr>
          <a:xfrm>
            <a:off x="457199" y="2560637"/>
            <a:ext cx="6781801" cy="3078163"/>
          </a:xfrm>
        </p:spPr>
        <p:txBody>
          <a:bodyPr>
            <a:normAutofit/>
          </a:bodyPr>
          <a:lstStyle/>
          <a:p>
            <a:pPr>
              <a:spcAft>
                <a:spcPts val="400"/>
              </a:spcAft>
            </a:pPr>
            <a:r>
              <a:rPr lang="en-US" sz="1800" dirty="0" smtClean="0"/>
              <a:t>Weekly Schedule</a:t>
            </a:r>
          </a:p>
          <a:p>
            <a:pPr>
              <a:spcAft>
                <a:spcPts val="400"/>
              </a:spcAft>
            </a:pPr>
            <a:r>
              <a:rPr lang="en-US" sz="1800" dirty="0" smtClean="0"/>
              <a:t>Strategy Sessions: Mon / Wed / Fri</a:t>
            </a:r>
          </a:p>
          <a:p>
            <a:pPr>
              <a:spcAft>
                <a:spcPts val="400"/>
              </a:spcAft>
            </a:pPr>
            <a:r>
              <a:rPr lang="en-US" sz="1800" dirty="0" err="1" smtClean="0"/>
              <a:t>Zika</a:t>
            </a:r>
            <a:r>
              <a:rPr lang="en-US" sz="1800" dirty="0" smtClean="0"/>
              <a:t> Zone and adjoining hotspots outside boundary</a:t>
            </a:r>
          </a:p>
          <a:p>
            <a:pPr>
              <a:spcAft>
                <a:spcPts val="400"/>
              </a:spcAft>
            </a:pPr>
            <a:r>
              <a:rPr lang="en-US" sz="1800" dirty="0" smtClean="0"/>
              <a:t>Mandate:  F.S. </a:t>
            </a:r>
            <a:r>
              <a:rPr lang="en-US" sz="1800" dirty="0"/>
              <a:t>162.06 Enforcement procedure</a:t>
            </a:r>
            <a:r>
              <a:rPr lang="en-US" sz="1800" dirty="0" smtClean="0"/>
              <a:t>.— (</a:t>
            </a:r>
            <a:r>
              <a:rPr lang="en-US" sz="1800" dirty="0"/>
              <a:t>1) </a:t>
            </a:r>
            <a:r>
              <a:rPr lang="en-US" sz="1800" i="1" dirty="0"/>
              <a:t>It shall be the duty of the code inspector to initiate enforcement proceedings of the various </a:t>
            </a:r>
            <a:r>
              <a:rPr lang="en-US" sz="1800" i="1" dirty="0" smtClean="0"/>
              <a:t>codes…</a:t>
            </a:r>
          </a:p>
          <a:p>
            <a:pPr>
              <a:spcAft>
                <a:spcPts val="400"/>
              </a:spcAft>
            </a:pPr>
            <a:r>
              <a:rPr lang="en-US" sz="1800" dirty="0" smtClean="0"/>
              <a:t>Task-force work </a:t>
            </a:r>
            <a:endParaRPr lang="en-US" sz="1800" i="1" dirty="0"/>
          </a:p>
        </p:txBody>
      </p:sp>
    </p:spTree>
    <p:extLst>
      <p:ext uri="{BB962C8B-B14F-4D97-AF65-F5344CB8AC3E}">
        <p14:creationId xmlns:p14="http://schemas.microsoft.com/office/powerpoint/2010/main" val="2306844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524000"/>
            <a:ext cx="8229600" cy="944562"/>
          </a:xfrm>
        </p:spPr>
        <p:txBody>
          <a:bodyPr>
            <a:noAutofit/>
          </a:bodyPr>
          <a:lstStyle/>
          <a:p>
            <a:r>
              <a:rPr lang="en-US" sz="3600" dirty="0" err="1" smtClean="0"/>
              <a:t>Zika</a:t>
            </a:r>
            <a:r>
              <a:rPr lang="en-US" sz="3600" dirty="0" smtClean="0"/>
              <a:t> Zone Response Task Force</a:t>
            </a:r>
            <a:endParaRPr lang="en-US" sz="3600" dirty="0"/>
          </a:p>
        </p:txBody>
      </p:sp>
      <p:sp>
        <p:nvSpPr>
          <p:cNvPr id="3" name="Content Placeholder 2"/>
          <p:cNvSpPr>
            <a:spLocks noGrp="1"/>
          </p:cNvSpPr>
          <p:nvPr>
            <p:ph idx="1"/>
          </p:nvPr>
        </p:nvSpPr>
        <p:spPr>
          <a:xfrm>
            <a:off x="457200" y="2484437"/>
            <a:ext cx="7924800" cy="3382963"/>
          </a:xfrm>
        </p:spPr>
        <p:txBody>
          <a:bodyPr>
            <a:normAutofit/>
          </a:bodyPr>
          <a:lstStyle/>
          <a:p>
            <a:pPr>
              <a:spcAft>
                <a:spcPts val="400"/>
              </a:spcAft>
            </a:pPr>
            <a:r>
              <a:rPr lang="en-US" sz="1600" dirty="0" smtClean="0"/>
              <a:t>Miami Police</a:t>
            </a:r>
          </a:p>
          <a:p>
            <a:pPr>
              <a:spcAft>
                <a:spcPts val="400"/>
              </a:spcAft>
            </a:pPr>
            <a:r>
              <a:rPr lang="en-US" sz="1600" dirty="0" smtClean="0"/>
              <a:t>Code Compliance</a:t>
            </a:r>
          </a:p>
          <a:p>
            <a:pPr>
              <a:spcAft>
                <a:spcPts val="400"/>
              </a:spcAft>
            </a:pPr>
            <a:r>
              <a:rPr lang="en-US" sz="1600" dirty="0" smtClean="0"/>
              <a:t>Solid </a:t>
            </a:r>
            <a:r>
              <a:rPr lang="en-US" sz="1600" dirty="0"/>
              <a:t>Waste </a:t>
            </a:r>
          </a:p>
          <a:p>
            <a:pPr>
              <a:spcAft>
                <a:spcPts val="400"/>
              </a:spcAft>
            </a:pPr>
            <a:r>
              <a:rPr lang="en-US" sz="1600" dirty="0" smtClean="0"/>
              <a:t>Public Works</a:t>
            </a:r>
          </a:p>
          <a:p>
            <a:pPr>
              <a:spcAft>
                <a:spcPts val="400"/>
              </a:spcAft>
            </a:pPr>
            <a:r>
              <a:rPr lang="en-US" sz="1600" dirty="0" smtClean="0"/>
              <a:t>Building</a:t>
            </a:r>
            <a:endParaRPr lang="en-US" sz="1600" dirty="0"/>
          </a:p>
          <a:p>
            <a:pPr>
              <a:spcAft>
                <a:spcPts val="400"/>
              </a:spcAft>
            </a:pPr>
            <a:r>
              <a:rPr lang="en-US" sz="1600" dirty="0" smtClean="0"/>
              <a:t>Fire Rescue</a:t>
            </a:r>
          </a:p>
          <a:p>
            <a:pPr>
              <a:spcAft>
                <a:spcPts val="400"/>
              </a:spcAft>
            </a:pPr>
            <a:r>
              <a:rPr lang="en-US" sz="1600" dirty="0" smtClean="0"/>
              <a:t>Communications</a:t>
            </a:r>
          </a:p>
          <a:p>
            <a:pPr>
              <a:spcAft>
                <a:spcPts val="400"/>
              </a:spcAft>
            </a:pPr>
            <a:r>
              <a:rPr lang="en-US" sz="1600" dirty="0" smtClean="0"/>
              <a:t>Parks and Recreation</a:t>
            </a:r>
          </a:p>
          <a:p>
            <a:pPr>
              <a:spcAft>
                <a:spcPts val="400"/>
              </a:spcAft>
            </a:pPr>
            <a:r>
              <a:rPr lang="en-US" sz="1600" dirty="0" smtClean="0"/>
              <a:t>Neighborhood Enhancement Team</a:t>
            </a:r>
          </a:p>
        </p:txBody>
      </p:sp>
    </p:spTree>
    <p:extLst>
      <p:ext uri="{BB962C8B-B14F-4D97-AF65-F5344CB8AC3E}">
        <p14:creationId xmlns:p14="http://schemas.microsoft.com/office/powerpoint/2010/main" val="3581828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0"/>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524000"/>
            <a:ext cx="8229600" cy="944562"/>
          </a:xfrm>
        </p:spPr>
        <p:txBody>
          <a:bodyPr>
            <a:noAutofit/>
          </a:bodyPr>
          <a:lstStyle/>
          <a:p>
            <a:r>
              <a:rPr lang="en-US" sz="3600" dirty="0" smtClean="0"/>
              <a:t>Local </a:t>
            </a:r>
            <a:r>
              <a:rPr lang="en-US" sz="3600" dirty="0"/>
              <a:t>Stakeholder </a:t>
            </a:r>
            <a:r>
              <a:rPr lang="en-US" sz="3600" dirty="0" smtClean="0"/>
              <a:t>Collaboration</a:t>
            </a:r>
            <a:endParaRPr lang="en-US" sz="3600" dirty="0"/>
          </a:p>
        </p:txBody>
      </p:sp>
      <p:sp>
        <p:nvSpPr>
          <p:cNvPr id="3" name="Content Placeholder 2"/>
          <p:cNvSpPr>
            <a:spLocks noGrp="1"/>
          </p:cNvSpPr>
          <p:nvPr>
            <p:ph idx="1"/>
          </p:nvPr>
        </p:nvSpPr>
        <p:spPr>
          <a:xfrm>
            <a:off x="457200" y="2484437"/>
            <a:ext cx="8229600" cy="2849563"/>
          </a:xfrm>
        </p:spPr>
        <p:txBody>
          <a:bodyPr>
            <a:normAutofit/>
          </a:bodyPr>
          <a:lstStyle/>
          <a:p>
            <a:pPr>
              <a:spcAft>
                <a:spcPts val="400"/>
              </a:spcAft>
            </a:pPr>
            <a:r>
              <a:rPr lang="en-US" sz="1600" dirty="0" smtClean="0"/>
              <a:t>Florida Department of Health</a:t>
            </a:r>
          </a:p>
          <a:p>
            <a:pPr>
              <a:spcAft>
                <a:spcPts val="400"/>
              </a:spcAft>
            </a:pPr>
            <a:r>
              <a:rPr lang="en-US" sz="1600" dirty="0" smtClean="0"/>
              <a:t>Miami-Dade </a:t>
            </a:r>
            <a:r>
              <a:rPr lang="en-US" sz="1600" dirty="0"/>
              <a:t>County Mosquito </a:t>
            </a:r>
            <a:r>
              <a:rPr lang="en-US" sz="1600" dirty="0" smtClean="0"/>
              <a:t>Control</a:t>
            </a:r>
          </a:p>
          <a:p>
            <a:pPr>
              <a:spcAft>
                <a:spcPts val="400"/>
              </a:spcAft>
            </a:pPr>
            <a:r>
              <a:rPr lang="en-US" sz="1600" dirty="0" smtClean="0"/>
              <a:t>Florida Department of Transportation</a:t>
            </a:r>
          </a:p>
          <a:p>
            <a:pPr>
              <a:spcAft>
                <a:spcPts val="400"/>
              </a:spcAft>
            </a:pPr>
            <a:r>
              <a:rPr lang="en-US" sz="1600" dirty="0" smtClean="0"/>
              <a:t>Downtown </a:t>
            </a:r>
            <a:r>
              <a:rPr lang="en-US" sz="1600" dirty="0"/>
              <a:t>Development </a:t>
            </a:r>
            <a:r>
              <a:rPr lang="en-US" sz="1600" dirty="0" smtClean="0"/>
              <a:t>Authority</a:t>
            </a:r>
          </a:p>
          <a:p>
            <a:pPr>
              <a:spcAft>
                <a:spcPts val="400"/>
              </a:spcAft>
            </a:pPr>
            <a:r>
              <a:rPr lang="en-US" sz="1600" dirty="0" smtClean="0"/>
              <a:t>Miami </a:t>
            </a:r>
            <a:r>
              <a:rPr lang="en-US" sz="1600" dirty="0"/>
              <a:t>Parking </a:t>
            </a:r>
            <a:r>
              <a:rPr lang="en-US" sz="1600" dirty="0" smtClean="0"/>
              <a:t>Authority</a:t>
            </a:r>
          </a:p>
          <a:p>
            <a:pPr>
              <a:spcAft>
                <a:spcPts val="400"/>
              </a:spcAft>
            </a:pPr>
            <a:r>
              <a:rPr lang="en-US" sz="1600" dirty="0" smtClean="0"/>
              <a:t>Business </a:t>
            </a:r>
            <a:r>
              <a:rPr lang="en-US" sz="1600" dirty="0"/>
              <a:t>Improvement </a:t>
            </a:r>
            <a:r>
              <a:rPr lang="en-US" sz="1600" dirty="0" smtClean="0"/>
              <a:t>Districts</a:t>
            </a:r>
          </a:p>
          <a:p>
            <a:pPr>
              <a:spcAft>
                <a:spcPts val="400"/>
              </a:spcAft>
            </a:pPr>
            <a:r>
              <a:rPr lang="en-US" sz="1600" dirty="0" smtClean="0"/>
              <a:t>HOAs</a:t>
            </a:r>
            <a:r>
              <a:rPr lang="en-US" sz="1600" dirty="0"/>
              <a:t>, </a:t>
            </a:r>
            <a:r>
              <a:rPr lang="en-US" sz="1600" dirty="0" smtClean="0"/>
              <a:t>CBOs, FBOs, etc.</a:t>
            </a:r>
            <a:endParaRPr lang="en-US" sz="1600" dirty="0"/>
          </a:p>
        </p:txBody>
      </p:sp>
    </p:spTree>
    <p:extLst>
      <p:ext uri="{BB962C8B-B14F-4D97-AF65-F5344CB8AC3E}">
        <p14:creationId xmlns:p14="http://schemas.microsoft.com/office/powerpoint/2010/main" val="3618227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cstate="print"/>
          <a:stretch>
            <a:fillRect/>
          </a:stretch>
        </p:blipFill>
        <p:spPr>
          <a:xfrm>
            <a:off x="0" y="-23446"/>
            <a:ext cx="91440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524000"/>
            <a:ext cx="8229600" cy="944562"/>
          </a:xfrm>
        </p:spPr>
        <p:txBody>
          <a:bodyPr>
            <a:noAutofit/>
          </a:bodyPr>
          <a:lstStyle/>
          <a:p>
            <a:r>
              <a:rPr lang="en-US" sz="3600" dirty="0" smtClean="0"/>
              <a:t>Task Force Response Plan 1</a:t>
            </a:r>
            <a:endParaRPr lang="en-US" sz="3600" dirty="0"/>
          </a:p>
        </p:txBody>
      </p:sp>
      <p:sp>
        <p:nvSpPr>
          <p:cNvPr id="3" name="Content Placeholder 2"/>
          <p:cNvSpPr>
            <a:spLocks noGrp="1"/>
          </p:cNvSpPr>
          <p:nvPr>
            <p:ph idx="1"/>
          </p:nvPr>
        </p:nvSpPr>
        <p:spPr>
          <a:xfrm>
            <a:off x="609600" y="2560637"/>
            <a:ext cx="7848600" cy="3535363"/>
          </a:xfrm>
        </p:spPr>
        <p:txBody>
          <a:bodyPr>
            <a:normAutofit/>
          </a:bodyPr>
          <a:lstStyle/>
          <a:p>
            <a:pPr lvl="0">
              <a:spcAft>
                <a:spcPts val="400"/>
              </a:spcAft>
            </a:pPr>
            <a:r>
              <a:rPr lang="en-US" sz="1800" dirty="0" smtClean="0"/>
              <a:t>Miami Police Department: public safety, distribute </a:t>
            </a:r>
            <a:r>
              <a:rPr lang="en-US" sz="1800" dirty="0"/>
              <a:t>repellent </a:t>
            </a:r>
            <a:r>
              <a:rPr lang="en-US" sz="1800" dirty="0" smtClean="0"/>
              <a:t>and outreach to officers and homeless population</a:t>
            </a:r>
            <a:endParaRPr lang="en-US" sz="1800" dirty="0"/>
          </a:p>
          <a:p>
            <a:pPr>
              <a:spcAft>
                <a:spcPts val="400"/>
              </a:spcAft>
            </a:pPr>
            <a:r>
              <a:rPr lang="en-US" sz="1800" dirty="0" smtClean="0"/>
              <a:t>Code Compliance: investigate </a:t>
            </a:r>
            <a:r>
              <a:rPr lang="en-US" sz="1800" dirty="0"/>
              <a:t>overgrown lots, illegal dumping, open dumpsters, outdoor storage, </a:t>
            </a:r>
            <a:r>
              <a:rPr lang="en-US" sz="1800" dirty="0" smtClean="0"/>
              <a:t>etc. </a:t>
            </a:r>
          </a:p>
          <a:p>
            <a:pPr>
              <a:spcAft>
                <a:spcPts val="400"/>
              </a:spcAft>
            </a:pPr>
            <a:r>
              <a:rPr lang="en-US" sz="1800" dirty="0" smtClean="0"/>
              <a:t>Solid Waste: illegal dumping, bulk pickup, remote recycling and </a:t>
            </a:r>
            <a:r>
              <a:rPr lang="en-US" sz="1800" dirty="0"/>
              <a:t>coordination of </a:t>
            </a:r>
            <a:r>
              <a:rPr lang="en-US" sz="1800" dirty="0" smtClean="0"/>
              <a:t>commercial solid waste franchisees </a:t>
            </a:r>
          </a:p>
          <a:p>
            <a:pPr>
              <a:spcAft>
                <a:spcPts val="400"/>
              </a:spcAft>
            </a:pPr>
            <a:r>
              <a:rPr lang="en-US" sz="1800" dirty="0" smtClean="0"/>
              <a:t>Public Works: street </a:t>
            </a:r>
            <a:r>
              <a:rPr lang="en-US" sz="1800" dirty="0"/>
              <a:t>inspections, standing water, public drains and trash </a:t>
            </a:r>
            <a:r>
              <a:rPr lang="en-US" sz="1800" dirty="0" smtClean="0"/>
              <a:t>holes</a:t>
            </a:r>
          </a:p>
        </p:txBody>
      </p:sp>
    </p:spTree>
    <p:extLst>
      <p:ext uri="{BB962C8B-B14F-4D97-AF65-F5344CB8AC3E}">
        <p14:creationId xmlns:p14="http://schemas.microsoft.com/office/powerpoint/2010/main" val="138823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solidFill>
          <a:srgbClr val="E57709">
            <a:alpha val="50000"/>
          </a:srgbClr>
        </a:solidFill>
        <a:ln>
          <a:noFill/>
        </a:ln>
      </a:spPr>
      <a:bodyPr rtlCol="0" anchor="t" anchorCtr="0"/>
      <a:lstStyle>
        <a:defPPr algn="ctr">
          <a:defRPr b="1" dirty="0" smtClean="0">
            <a:solidFill>
              <a:schemeClr val="tx1"/>
            </a:solidFill>
            <a:effectLst>
              <a:outerShdw blurRad="38100" dist="38100" dir="2700000" algn="tl">
                <a:srgbClr val="000000">
                  <a:alpha val="43137"/>
                </a:srgbClr>
              </a:outerShdw>
            </a:effectLs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1866</TotalTime>
  <Words>1413</Words>
  <Application>Microsoft Office PowerPoint</Application>
  <PresentationFormat>On-screen Show (4:3)</PresentationFormat>
  <Paragraphs>171</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Lucida Sans Unicode</vt:lpstr>
      <vt:lpstr>Verdana</vt:lpstr>
      <vt:lpstr>Wingdings 2</vt:lpstr>
      <vt:lpstr>Wingdings 3</vt:lpstr>
      <vt:lpstr>Concourse</vt:lpstr>
      <vt:lpstr>Zika: Front Line Response Through Local Partnership</vt:lpstr>
      <vt:lpstr>Zika Virus – Local Time Capsule</vt:lpstr>
      <vt:lpstr>Zika in City of Miami</vt:lpstr>
      <vt:lpstr>Zika Zones in City of Miami</vt:lpstr>
      <vt:lpstr>Goal: Keep Miami Beautiful, Healthy and Safe</vt:lpstr>
      <vt:lpstr>Zika Zone Response Task Force</vt:lpstr>
      <vt:lpstr>Zika Zone Response Task Force</vt:lpstr>
      <vt:lpstr>Local Stakeholder Collaboration</vt:lpstr>
      <vt:lpstr>Task Force Response Plan 1</vt:lpstr>
      <vt:lpstr>Task Force Response Plan 2</vt:lpstr>
      <vt:lpstr>Removal of Bromeliads at Regatta Park</vt:lpstr>
      <vt:lpstr>Public Outreach</vt:lpstr>
      <vt:lpstr>Operational Challenges - 1</vt:lpstr>
      <vt:lpstr>Operational Challenges - 2</vt:lpstr>
      <vt:lpstr>Operational Challenges - 3</vt:lpstr>
      <vt:lpstr>Operational Challenges - 4</vt:lpstr>
      <vt:lpstr>Auto-Repair and Body Shops</vt:lpstr>
      <vt:lpstr>LESSONS LEARNED:   Operational, Legal and Public Health</vt:lpstr>
      <vt:lpstr>Design and Policy Changes</vt:lpstr>
      <vt:lpstr>Citizen Self-Surveillance is helpful</vt:lpstr>
      <vt:lpstr>Law Enforcement at Hotspots</vt:lpstr>
      <vt:lpstr>Title XXIX, Ch. 403, Public Health, Environ Control, F.S.</vt:lpstr>
      <vt:lpstr>Title XXIX, Ch. 403, Public Health, Environ Control, F.S.</vt:lpstr>
      <vt:lpstr>Legislative Changes</vt:lpstr>
      <vt:lpstr>Recommendation</vt:lpstr>
      <vt:lpstr>Is Miami Zika Free?</vt:lpstr>
      <vt:lpstr>Zika: the fight is not over</vt:lpstr>
      <vt:lpstr>Zika: But the fight is not over!</vt:lpstr>
      <vt:lpstr>Zika: Yes, the fight is not over</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Miami Capital Improvements Program</dc:title>
  <dc:creator>Owner</dc:creator>
  <cp:lastModifiedBy>Ihekwaba, Nzeribe</cp:lastModifiedBy>
  <cp:revision>220</cp:revision>
  <cp:lastPrinted>2014-01-21T17:21:56Z</cp:lastPrinted>
  <dcterms:created xsi:type="dcterms:W3CDTF">2011-05-22T15:28:02Z</dcterms:created>
  <dcterms:modified xsi:type="dcterms:W3CDTF">2016-12-05T21:21:48Z</dcterms:modified>
</cp:coreProperties>
</file>