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4" r:id="rId7"/>
    <p:sldId id="261" r:id="rId8"/>
    <p:sldId id="263" r:id="rId9"/>
    <p:sldId id="265" r:id="rId10"/>
    <p:sldId id="262" r:id="rId11"/>
  </p:sldIdLst>
  <p:sldSz cx="9144000" cy="6858000" type="screen4x3"/>
  <p:notesSz cx="6918325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433793-F787-4AA7-82A1-51782F10EAE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540509-E4C8-414E-8C70-35ED55F940C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52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Stuart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n-US" sz="21600" b="1" i="1" dirty="0">
                <a:latin typeface="Arial" panose="020B0604020202020204" pitchFamily="34" charset="0"/>
                <a:cs typeface="Arial" panose="020B0604020202020204" pitchFamily="34" charset="0"/>
              </a:rPr>
              <a:t>Lessons from Disasters </a:t>
            </a:r>
            <a:endParaRPr lang="en-US" sz="2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1600" b="1" i="1" dirty="0">
                <a:latin typeface="Arial" panose="020B0604020202020204" pitchFamily="34" charset="0"/>
                <a:cs typeface="Arial" panose="020B0604020202020204" pitchFamily="34" charset="0"/>
              </a:rPr>
              <a:t>Didn’t See </a:t>
            </a:r>
            <a:r>
              <a:rPr lang="en-US" sz="2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</a:p>
          <a:p>
            <a:pPr algn="ctr"/>
            <a:endParaRPr lang="en-US" sz="14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Jeff Krauskopf</a:t>
            </a:r>
            <a:endParaRPr lang="en-US" sz="1480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i="1" dirty="0" smtClean="0"/>
          </a:p>
          <a:p>
            <a:r>
              <a:rPr lang="en-US" sz="5400" i="1" dirty="0" smtClean="0"/>
              <a:t>e  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86826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rgbClr val="DBF5F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in communication </a:t>
            </a:r>
            <a:r>
              <a:rPr lang="en-US" dirty="0" smtClean="0"/>
              <a:t>among municipal partners and to external agencies is </a:t>
            </a:r>
            <a:r>
              <a:rPr lang="en-US" dirty="0" smtClean="0"/>
              <a:t>essential</a:t>
            </a:r>
          </a:p>
          <a:p>
            <a:endParaRPr lang="en-US" dirty="0" smtClean="0"/>
          </a:p>
          <a:p>
            <a:r>
              <a:rPr lang="en-US" dirty="0" smtClean="0"/>
              <a:t>Problems that stem from beyond </a:t>
            </a:r>
            <a:r>
              <a:rPr lang="en-US" dirty="0" smtClean="0"/>
              <a:t>municipal jurisdictions </a:t>
            </a:r>
            <a:r>
              <a:rPr lang="en-US" dirty="0" smtClean="0"/>
              <a:t>require consideration of state and federal </a:t>
            </a:r>
            <a:r>
              <a:rPr lang="en-US" dirty="0" smtClean="0"/>
              <a:t>priorities and impacts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Regional collaboration strengthens advocacy and protects the interests of all involved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7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Past, Present, Future </a:t>
            </a:r>
            <a:b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Flow</a:t>
            </a:r>
            <a:endParaRPr lang="en-US" sz="40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153400" cy="4419599"/>
          </a:xfrm>
        </p:spPr>
      </p:pic>
    </p:spTree>
    <p:extLst>
      <p:ext uri="{BB962C8B-B14F-4D97-AF65-F5344CB8AC3E}">
        <p14:creationId xmlns:p14="http://schemas.microsoft.com/office/powerpoint/2010/main" val="40154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1569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East Coast </a:t>
            </a:r>
            <a:b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Environmental Conditions</a:t>
            </a: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71" y="1933163"/>
            <a:ext cx="2861830" cy="2143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84759"/>
            <a:ext cx="3228427" cy="2421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19" y="425241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West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Coast </a:t>
            </a:r>
            <a:br>
              <a:rPr lang="en-US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Environmental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75807"/>
            <a:ext cx="3124200" cy="2083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75807"/>
            <a:ext cx="3429000" cy="2115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01766"/>
            <a:ext cx="3352800" cy="19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</a:t>
            </a:r>
            <a:endParaRPr lang="en-US" sz="40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56931"/>
              </p:ext>
            </p:extLst>
          </p:nvPr>
        </p:nvGraphicFramePr>
        <p:xfrm>
          <a:off x="152400" y="1600192"/>
          <a:ext cx="8763001" cy="5054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871"/>
                <a:gridCol w="999321"/>
                <a:gridCol w="1143802"/>
                <a:gridCol w="1095641"/>
                <a:gridCol w="1372562"/>
                <a:gridCol w="1348482"/>
                <a:gridCol w="1300322"/>
              </a:tblGrid>
              <a:tr h="659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Population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Tourist Development Tax Rate Percentage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TD Taxes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Total Just Value All Property Types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Total Assessed Value All Property Types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Total Taxable Value All Property Types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1,827,367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$1,827,367.00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$224,087,008,814.00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$190,654,243,992.00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$150,623,153,459.00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Charlotte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$167,141.00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$19,591,032,262.00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$17,047,338,572.00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$13,154,406,553.00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343,802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$343,802.00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$90,999,965,960.00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$79,324,399,038.00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$70,088,827,067.00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Dade (Miami-Dade)*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2,653,934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$2,653,934.00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$345,348,235,999.00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$282,475,672,084.00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$230,036,394,474.00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DeSoto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$34,777.00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$3,175,741,472.00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$1,955,250,008.00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$1,387,223,022.00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$12,853.00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$3,234,261,272.00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$1,404,491,736.00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$561,010,487.00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$27,645.00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$3,279,671,525.00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$1,972,971,678.00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$1,540,923,939.00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$38,096.00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$5,361,098,890.00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$3,245,390,150.00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$1,812,071,084.00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Highlands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100,748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$100,748.00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$6,838,477,713.00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$6,484,955,382.00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$4,508,483,473.00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River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143,326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$143,326.00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$20,640,095,535.00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$17,749,719,621.00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$14,301,405,281.00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665,845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$665,845.00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$87,338,998,450.00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$74,744,964,052.00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$62,686,090,992.00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$150,062.00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$26,387,345,321.00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$22,770,951,434.00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$18,633,364,511.00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Monroe*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74,206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$74,206.00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$31,459,482,260.00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$27,464,216,717.00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$21,596,270,894.00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Beach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1,378,417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$1,378,417.00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$217,610,910,675.00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$181,898,452,086.00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$152,562,817,106.00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 Lucie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287,749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$287,749.00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$25,665,201,528.00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$22,173,162,154.00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$16,322,236,568.00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Sarasota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392,090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$392,090.00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$65,508,568,792.00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$56,863,120,753.00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$46,542,124,786.00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8,298,058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$8,298,058.00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$1,176,526,096,468.00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$988,229,299,457.00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$806,356,803,696.00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2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Average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$518,628.63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$73,532,881,029.25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$61,764,331,216.06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$50,397,300,231.00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  <a:tr h="274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Median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$158,601.50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$26,026,273,424.50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$22,472,056,794.00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$17,477,800,539.50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4" marR="6964" marT="696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11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438912"/>
          </a:xfrm>
        </p:spPr>
        <p:txBody>
          <a:bodyPr>
            <a:noAutofit/>
          </a:bodyPr>
          <a:lstStyle/>
          <a:p>
            <a:r>
              <a:rPr lang="en-US" sz="2800" dirty="0" smtClean="0"/>
              <a:t>Florida Virtual Business Emergency Operations Center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9099"/>
            <a:ext cx="5867400" cy="540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14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with the Public</a:t>
            </a:r>
            <a:endParaRPr lang="en-US" sz="40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Rebuilt City Community Services Department and hired a new Public Information Officer</a:t>
            </a:r>
          </a:p>
          <a:p>
            <a:r>
              <a:rPr lang="en-US" dirty="0" smtClean="0"/>
              <a:t>Designed a new City Communications Plan</a:t>
            </a:r>
          </a:p>
          <a:p>
            <a:r>
              <a:rPr lang="en-US" dirty="0" smtClean="0"/>
              <a:t>Established new protocols and opened new channels of communications with other local, state, and federal agencies to produce consistent messaging</a:t>
            </a:r>
          </a:p>
          <a:p>
            <a:r>
              <a:rPr lang="en-US" dirty="0" smtClean="0"/>
              <a:t>Expanded communications outreach to social media platforms to reach a wider audience</a:t>
            </a:r>
          </a:p>
        </p:txBody>
      </p:sp>
    </p:spTree>
    <p:extLst>
      <p:ext uri="{BB962C8B-B14F-4D97-AF65-F5344CB8AC3E}">
        <p14:creationId xmlns:p14="http://schemas.microsoft.com/office/powerpoint/2010/main" val="137496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DBF5F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Okeechobee Regional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effort among east coast, west coast, and central areas to address economic, ecological, and environmental factors</a:t>
            </a:r>
          </a:p>
          <a:p>
            <a:r>
              <a:rPr lang="en-US" dirty="0" smtClean="0"/>
              <a:t>Grown from a learning collaborative into a regional compact initiative among 19 counties &amp; 164 cities</a:t>
            </a:r>
          </a:p>
          <a:p>
            <a:r>
              <a:rPr lang="en-US" dirty="0" smtClean="0"/>
              <a:t>Dedication of staff time to produce compact language and to address possible solutions in the future</a:t>
            </a:r>
          </a:p>
          <a:p>
            <a:r>
              <a:rPr lang="en-US" dirty="0" smtClean="0"/>
              <a:t>Reassures residents that problems are being addressed at local levels with the greatest sense of urgency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4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DBF5F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Signing - Nov. 30 2016</a:t>
            </a:r>
            <a:endParaRPr lang="en-US" sz="4000" dirty="0"/>
          </a:p>
        </p:txBody>
      </p:sp>
      <p:pic>
        <p:nvPicPr>
          <p:cNvPr id="1026" name="4D5AB409-3136-4C88-898E-B4F7ADAA4A66" descr="4D5AB409-3136-4C88-898E-B4F7ADAA4A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6" y="4728687"/>
            <a:ext cx="2682592" cy="19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446B6F80-30ED-48FD-8081-6D0744F351D4" descr="446B6F80-30ED-48FD-8081-6D0744F351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962400" cy="204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5709AFB1-D61B-4981-B426-4A113123B4C8" descr="5709AFB1-D61B-4981-B426-4A113123B4C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5043" y="4082408"/>
            <a:ext cx="2812524" cy="182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338DC157-F6B9-4636-8A57-523985B88FBB" descr="338DC157-F6B9-4636-8A57-523985B88FB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8918"/>
            <a:ext cx="392938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31B24EDD-C69A-443D-9144-162284B48FCD" descr="31B24EDD-C69A-443D-9144-162284B48FC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49" y="2820074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58F7FFF3-84A9-449B-BA47-1AAC62DDA817" descr="58F7FFF3-84A9-449B-BA47-1AAC62DDA8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4" y="3124200"/>
            <a:ext cx="2536190" cy="202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B7748357-2DA6-478F-8F21-1E6617BCA5A0" descr="B7748357-2DA6-478F-8F21-1E6617BCA5A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95" y="3705899"/>
            <a:ext cx="1874563" cy="302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452CE98F-7479-4212-8618-C88115584944" descr="452CE98F-7479-4212-8618-C881155849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58" y="4591724"/>
            <a:ext cx="1860241" cy="209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19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</TotalTime>
  <Words>473</Words>
  <Application>Microsoft Office PowerPoint</Application>
  <PresentationFormat>On-screen Show (4:3)</PresentationFormat>
  <Paragraphs>170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      City of Stuart   </vt:lpstr>
      <vt:lpstr>Past, Present, Future  Water Flow</vt:lpstr>
      <vt:lpstr>East Coast  Environmental Conditions</vt:lpstr>
      <vt:lpstr>West Coast  Environmental Conditions</vt:lpstr>
      <vt:lpstr>Economic Impact</vt:lpstr>
      <vt:lpstr>Florida Virtual Business Emergency Operations Center</vt:lpstr>
      <vt:lpstr>Communicating with the Public</vt:lpstr>
      <vt:lpstr>Lake Okeechobee Regional Initiatives</vt:lpstr>
      <vt:lpstr>Compact Signing - Nov. 30 2016</vt:lpstr>
      <vt:lpstr>Lessons Learned</vt:lpstr>
    </vt:vector>
  </TitlesOfParts>
  <Company>City of Stuart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Stuart Workshop  June 29, 2016</dc:title>
  <dc:creator>Jim Chrulski</dc:creator>
  <cp:lastModifiedBy>Ben Hogarth</cp:lastModifiedBy>
  <cp:revision>64</cp:revision>
  <cp:lastPrinted>2016-06-28T19:08:39Z</cp:lastPrinted>
  <dcterms:created xsi:type="dcterms:W3CDTF">2016-06-28T16:47:30Z</dcterms:created>
  <dcterms:modified xsi:type="dcterms:W3CDTF">2016-12-06T18:48:37Z</dcterms:modified>
</cp:coreProperties>
</file>